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7" r:id="rId5"/>
    <p:sldId id="258" r:id="rId6"/>
    <p:sldId id="263" r:id="rId7"/>
    <p:sldId id="260" r:id="rId8"/>
    <p:sldId id="261" r:id="rId9"/>
    <p:sldId id="520" r:id="rId10"/>
    <p:sldId id="521" r:id="rId11"/>
    <p:sldId id="517" r:id="rId12"/>
    <p:sldId id="518" r:id="rId13"/>
    <p:sldId id="522" r:id="rId14"/>
    <p:sldId id="259" r:id="rId15"/>
  </p:sldIdLst>
  <p:sldSz cx="12192000" cy="6858000"/>
  <p:notesSz cx="8686800" cy="11376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D4EC3F-75D6-448B-0A5F-9F645C38D9D3}" v="233" dt="2024-12-12T14:15:02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820" autoAdjust="0"/>
  </p:normalViewPr>
  <p:slideViewPr>
    <p:cSldViewPr snapToGrid="0">
      <p:cViewPr varScale="1">
        <p:scale>
          <a:sx n="57" d="100"/>
          <a:sy n="57" d="100"/>
        </p:scale>
        <p:origin x="9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764280" cy="570776"/>
          </a:xfrm>
          <a:prstGeom prst="rect">
            <a:avLst/>
          </a:prstGeom>
        </p:spPr>
        <p:txBody>
          <a:bodyPr vert="horz" lIns="114622" tIns="57310" rIns="114622" bIns="57310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920511" y="2"/>
            <a:ext cx="3764280" cy="570776"/>
          </a:xfrm>
          <a:prstGeom prst="rect">
            <a:avLst/>
          </a:prstGeom>
        </p:spPr>
        <p:txBody>
          <a:bodyPr vert="horz" lIns="114622" tIns="57310" rIns="114622" bIns="57310" rtlCol="0"/>
          <a:lstStyle>
            <a:lvl1pPr algn="r">
              <a:defRPr sz="1600"/>
            </a:lvl1pPr>
          </a:lstStyle>
          <a:p>
            <a:fld id="{5BACE6A7-BFC4-46A4-8724-05B953F29BA0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1422400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4622" tIns="57310" rIns="114622" bIns="573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68680" y="5474713"/>
            <a:ext cx="6949440" cy="4479309"/>
          </a:xfrm>
          <a:prstGeom prst="rect">
            <a:avLst/>
          </a:prstGeom>
        </p:spPr>
        <p:txBody>
          <a:bodyPr vert="horz" lIns="114622" tIns="57310" rIns="114622" bIns="573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10805253"/>
            <a:ext cx="3764280" cy="570776"/>
          </a:xfrm>
          <a:prstGeom prst="rect">
            <a:avLst/>
          </a:prstGeom>
        </p:spPr>
        <p:txBody>
          <a:bodyPr vert="horz" lIns="114622" tIns="57310" rIns="114622" bIns="57310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920511" y="10805253"/>
            <a:ext cx="3764280" cy="570776"/>
          </a:xfrm>
          <a:prstGeom prst="rect">
            <a:avLst/>
          </a:prstGeom>
        </p:spPr>
        <p:txBody>
          <a:bodyPr vert="horz" lIns="114622" tIns="57310" rIns="114622" bIns="57310" rtlCol="0" anchor="b"/>
          <a:lstStyle>
            <a:lvl1pPr algn="r">
              <a:defRPr sz="1600"/>
            </a:lvl1pPr>
          </a:lstStyle>
          <a:p>
            <a:fld id="{FDB6D249-1C9F-498C-A3DB-BD4DAA029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1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6D249-1C9F-498C-A3DB-BD4DAA029F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2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10:00 – 10:20 AM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Opening Remarks &amp; Introductions (Maurice Maness) </a:t>
            </a:r>
            <a:endParaRPr lang="en-US" b="0" i="0" dirty="0"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Welcome  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Announcements 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10:20 – 10:40 AM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Guest Speaker: Mona Lisa Fischer, San Angelo District TSS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10:40 – 11:50 AM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Task Force Update </a:t>
            </a:r>
            <a:endParaRPr lang="en-US" b="0" i="0" dirty="0">
              <a:effectLst/>
              <a:highlight>
                <a:srgbClr val="FFFFFF"/>
              </a:highlight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Task Force project for 2025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Legislation session 2025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10:50 – 11:00 AM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Legislative Update – Matt </a:t>
            </a:r>
            <a:r>
              <a:rPr lang="en-US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Ruszczak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endParaRPr lang="en-US" b="0" i="0" dirty="0">
              <a:effectLst/>
              <a:highlight>
                <a:srgbClr val="FFFFFF"/>
              </a:highlight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endParaRPr lang="en-US" b="0" i="0" dirty="0">
              <a:effectLst/>
              <a:highlight>
                <a:srgbClr val="FFFFFF"/>
              </a:highlight>
            </a:endParaRPr>
          </a:p>
          <a:p>
            <a:pPr algn="l" rtl="0" fontAlgn="base"/>
            <a:r>
              <a:rPr lang="en-US" sz="1800" b="0" i="0" dirty="0">
                <a:effectLst/>
                <a:latin typeface="Arial" panose="020B0604020202020204" pitchFamily="34" charset="0"/>
              </a:rPr>
              <a:t>11:00 – 11:10 AM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Updates on other motorcyclist safety activities &amp; initiatives</a:t>
            </a:r>
            <a:endParaRPr lang="en-US" b="0" i="0" dirty="0">
              <a:effectLst/>
              <a:highlight>
                <a:srgbClr val="FFFFFF"/>
              </a:highlight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endParaRPr lang="en-US" b="0" i="0" dirty="0">
              <a:effectLst/>
              <a:highlight>
                <a:srgbClr val="FFFFFF"/>
              </a:highlight>
            </a:endParaRPr>
          </a:p>
          <a:p>
            <a:pPr algn="l" rtl="0" fontAlgn="base"/>
            <a:r>
              <a:rPr lang="en-US" sz="1800" b="0" i="0" dirty="0">
                <a:effectLst/>
                <a:latin typeface="Arial" panose="020B0604020202020204" pitchFamily="34" charset="0"/>
              </a:rPr>
              <a:t>11:10 – 11:45 AM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2024 Texas Motorcyclist Safety Forum </a:t>
            </a:r>
            <a:endParaRPr lang="en-US" b="0" i="0" dirty="0">
              <a:effectLst/>
              <a:highlight>
                <a:srgbClr val="FFFFFF"/>
              </a:highlight>
            </a:endParaRPr>
          </a:p>
          <a:p>
            <a:pPr algn="l" rtl="0" fontAlgn="base"/>
            <a:r>
              <a:rPr lang="en-US" sz="1800" b="0" i="0" dirty="0">
                <a:effectLst/>
                <a:latin typeface="Arial" panose="020B0604020202020204" pitchFamily="34" charset="0"/>
              </a:rPr>
              <a:t> 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effectLst/>
                <a:latin typeface="Arial" panose="020B0604020202020204" pitchFamily="34" charset="0"/>
              </a:rPr>
              <a:t>11:45 AM – Noon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effectLst/>
                <a:latin typeface="Arial" panose="020B0604020202020204" pitchFamily="34" charset="0"/>
              </a:rPr>
              <a:t>Open Forum (open) </a:t>
            </a:r>
            <a:endParaRPr lang="en-US" b="0" i="0" dirty="0"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Arial" panose="020B0604020202020204" pitchFamily="34" charset="0"/>
              </a:rPr>
              <a:t>What events or efforts are happening in your area?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Arial" panose="020B0604020202020204" pitchFamily="34" charset="0"/>
              </a:rPr>
              <a:t>What topic would you like to hear about next meeting? </a:t>
            </a:r>
          </a:p>
          <a:p>
            <a:pPr algn="l" rtl="0" fontAlgn="base"/>
            <a:r>
              <a:rPr lang="en-US" sz="1800" b="0" i="0" dirty="0">
                <a:effectLst/>
                <a:latin typeface="Arial" panose="020B0604020202020204" pitchFamily="34" charset="0"/>
              </a:rPr>
              <a:t> 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Noon 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sz="1800" b="0" i="0" dirty="0">
                <a:solidFill>
                  <a:srgbClr val="1C1C1D"/>
                </a:solidFill>
                <a:effectLst/>
                <a:latin typeface="Arial" panose="020B0604020202020204" pitchFamily="34" charset="0"/>
              </a:rPr>
              <a:t>Adjourn (Maurice Maness) </a:t>
            </a:r>
            <a:endParaRPr lang="en-US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6D249-1C9F-498C-A3DB-BD4DAA029F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3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6D249-1C9F-498C-A3DB-BD4DAA029F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86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TMSC meeting in March 20</a:t>
            </a:r>
            <a:r>
              <a:rPr lang="en-US" baseline="30000" dirty="0"/>
              <a:t>th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6D249-1C9F-498C-A3DB-BD4DAA029F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44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6D249-1C9F-498C-A3DB-BD4DAA029F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9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6D249-1C9F-498C-A3DB-BD4DAA029F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6D249-1C9F-498C-A3DB-BD4DAA029F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71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6D249-1C9F-498C-A3DB-BD4DAA029F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66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6D249-1C9F-498C-A3DB-BD4DAA029F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7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91C3-1056-4C54-E3D0-19408F13E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257DA-E972-BBB1-74BA-6268AF5F1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70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1E6E-0CF0-DB6B-DA7A-DB1DE45B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F587E-1A4D-F920-AED6-3E94FD8A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027"/>
            <a:ext cx="10515600" cy="45531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63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541C-6D1D-9CC9-99E4-DAC3E2F0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68730-D875-AFFB-5A81-EB38DA3A5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841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D3E41-A147-34D1-9918-89CF4E94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2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C3D47-DAAE-AB96-C9EF-31A165529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0302"/>
            <a:ext cx="5181600" cy="4666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BCD21-E5CF-F3E8-AB9C-FE593AF57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0301"/>
            <a:ext cx="5181600" cy="4666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45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7188-A8AA-9773-1AB2-B2397BC8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116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40DE0-D6A2-1407-00E6-D3F728DAE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0650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F6CB0-6D6F-0C94-B9CE-D11085CCF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0417"/>
            <a:ext cx="5157787" cy="38592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543DB-CE44-084A-CA49-0EE7948220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0650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9ACFD7-41DD-CEE8-41B1-F71058EB2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0417"/>
            <a:ext cx="5183188" cy="38592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2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FE88-8CBF-CDFF-FBD3-2DA0A463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918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MSC_FY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544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C189B20-50D8-CD2A-FE70-1D28B96D75B2}"/>
              </a:ext>
            </a:extLst>
          </p:cNvPr>
          <p:cNvSpPr/>
          <p:nvPr userDrawn="1"/>
        </p:nvSpPr>
        <p:spPr>
          <a:xfrm>
            <a:off x="0" y="6076299"/>
            <a:ext cx="12192000" cy="7817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A1F407-8F4C-89E5-DCC1-9651ABEE1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0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D6DA5-78F1-B675-5D84-2EC607FC2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1672"/>
            <a:ext cx="10515600" cy="449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3B538-263E-50E4-BCCB-EB3218C7D2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467414" y="6252273"/>
            <a:ext cx="2497274" cy="481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EC2159-9A33-0A29-8D4B-F3F4920F52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43" b="98286" l="2410" r="97590">
                        <a14:foregroundMark x1="69880" y1="10286" x2="73092" y2="4571"/>
                        <a14:foregroundMark x1="74699" y1="2286" x2="75100" y2="14286"/>
                        <a14:foregroundMark x1="75100" y1="1143" x2="67068" y2="16571"/>
                        <a14:foregroundMark x1="46185" y1="64000" x2="46185" y2="64000"/>
                        <a14:foregroundMark x1="50201" y1="65143" x2="50201" y2="65143"/>
                        <a14:foregroundMark x1="54217" y1="67429" x2="54217" y2="67429"/>
                        <a14:foregroundMark x1="60241" y1="66286" x2="60241" y2="66286"/>
                        <a14:foregroundMark x1="64659" y1="65714" x2="64659" y2="65714"/>
                        <a14:foregroundMark x1="27711" y1="63429" x2="27711" y2="63429"/>
                        <a14:foregroundMark x1="6426" y1="93714" x2="6426" y2="93714"/>
                        <a14:foregroundMark x1="2410" y1="98286" x2="2410" y2="98286"/>
                        <a14:foregroundMark x1="97590" y1="13143" x2="97590" y2="13143"/>
                        <a14:foregroundMark x1="97189" y1="10286" x2="97189" y2="10286"/>
                        <a14:foregroundMark x1="37751" y1="76000" x2="37751" y2="76000"/>
                        <a14:foregroundMark x1="44980" y1="79429" x2="44980" y2="79429"/>
                        <a14:foregroundMark x1="55020" y1="78857" x2="55020" y2="78857"/>
                        <a14:foregroundMark x1="60643" y1="78857" x2="60643" y2="78857"/>
                        <a14:foregroundMark x1="72691" y1="79429" x2="72691" y2="79429"/>
                        <a14:foregroundMark x1="77510" y1="78286" x2="77510" y2="78286"/>
                        <a14:foregroundMark x1="30120" y1="92571" x2="30120" y2="92571"/>
                        <a14:foregroundMark x1="32530" y1="90857" x2="32530" y2="90857"/>
                        <a14:foregroundMark x1="38956" y1="89714" x2="38956" y2="89714"/>
                        <a14:foregroundMark x1="41767" y1="91429" x2="41767" y2="91429"/>
                        <a14:foregroundMark x1="46586" y1="91429" x2="46586" y2="91429"/>
                        <a14:foregroundMark x1="48594" y1="92000" x2="48594" y2="92000"/>
                        <a14:foregroundMark x1="55020" y1="90857" x2="55020" y2="90857"/>
                        <a14:foregroundMark x1="58635" y1="92000" x2="58635" y2="92000"/>
                        <a14:foregroundMark x1="69076" y1="92571" x2="69076" y2="92571"/>
                        <a14:foregroundMark x1="79518" y1="90857" x2="79518" y2="90857"/>
                        <a14:foregroundMark x1="81928" y1="92571" x2="81928" y2="92571"/>
                        <a14:foregroundMark x1="82329" y1="89714" x2="82329" y2="89714"/>
                        <a14:foregroundMark x1="81928" y1="89143" x2="81928" y2="89143"/>
                        <a14:foregroundMark x1="89157" y1="92571" x2="89157" y2="92571"/>
                        <a14:foregroundMark x1="46586" y1="21714" x2="46586" y2="21714"/>
                        <a14:foregroundMark x1="48594" y1="21714" x2="48594" y2="21714"/>
                        <a14:foregroundMark x1="43775" y1="21714" x2="43775" y2="21714"/>
                        <a14:foregroundMark x1="14859" y1="21714" x2="14859" y2="21714"/>
                        <a14:foregroundMark x1="14859" y1="21714" x2="53414" y2="22857"/>
                        <a14:foregroundMark x1="25301" y1="46857" x2="21687" y2="44571"/>
                        <a14:foregroundMark x1="51406" y1="80000" x2="51406" y2="80000"/>
                        <a14:foregroundMark x1="69076" y1="78286" x2="69076" y2="78286"/>
                        <a14:backgroundMark x1="46185" y1="80571" x2="46185" y2="80571"/>
                        <a14:backgroundMark x1="28112" y1="93714" x2="28112" y2="93714"/>
                        <a14:backgroundMark x1="47390" y1="93143" x2="47390" y2="93143"/>
                        <a14:backgroundMark x1="64659" y1="93714" x2="64659" y2="93714"/>
                        <a14:backgroundMark x1="59438" y1="93714" x2="59438" y2="93714"/>
                        <a14:backgroundMark x1="85141" y1="93714" x2="85141" y2="93714"/>
                        <a14:backgroundMark x1="29317" y1="50286" x2="29317" y2="5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12" y="6088464"/>
            <a:ext cx="984115" cy="6916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55A59C-0EA3-31B4-8FB8-792BF3B47F01}"/>
              </a:ext>
            </a:extLst>
          </p:cNvPr>
          <p:cNvCxnSpPr>
            <a:cxnSpLocks/>
          </p:cNvCxnSpPr>
          <p:nvPr userDrawn="1"/>
        </p:nvCxnSpPr>
        <p:spPr>
          <a:xfrm>
            <a:off x="0" y="1400175"/>
            <a:ext cx="11353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FAB4F20-9361-37E2-CB68-64A0985ADAF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71944" y="6070100"/>
            <a:ext cx="1168158" cy="781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E564BA-309F-B3DE-2B98-D261B177E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8960" r="14805" b="15044"/>
          <a:stretch/>
        </p:blipFill>
        <p:spPr>
          <a:xfrm>
            <a:off x="1438738" y="6076299"/>
            <a:ext cx="1863272" cy="781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7FFBD8-4879-AB90-485A-8107AF83EDD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43889" y="6183311"/>
            <a:ext cx="368617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2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11FC7D-02FB-D4BD-0A81-B4001B2C1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429000"/>
            <a:ext cx="9144000" cy="22312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Texas Motorcycle Safety Coalition </a:t>
            </a:r>
          </a:p>
          <a:p>
            <a:r>
              <a:rPr lang="en-US" sz="3200" dirty="0"/>
              <a:t>Quarterly Meeting</a:t>
            </a:r>
          </a:p>
          <a:p>
            <a:r>
              <a:rPr lang="en-US" sz="3200" dirty="0"/>
              <a:t>Thursday, December 12, 2024</a:t>
            </a:r>
            <a:endParaRPr lang="en-US" sz="3200" dirty="0">
              <a:cs typeface="Calibri"/>
            </a:endParaRPr>
          </a:p>
          <a:p>
            <a:r>
              <a:rPr lang="en-US" sz="3200" dirty="0"/>
              <a:t>10:00 am – noon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0BA598-297A-8885-17C3-7BB136CB09A4}"/>
              </a:ext>
            </a:extLst>
          </p:cNvPr>
          <p:cNvSpPr/>
          <p:nvPr/>
        </p:nvSpPr>
        <p:spPr>
          <a:xfrm>
            <a:off x="0" y="1240221"/>
            <a:ext cx="11424745" cy="273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BB770-4381-4873-23A2-C3AEBA453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45" y="518794"/>
            <a:ext cx="7944507" cy="274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37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2C0FD4-6370-CFF6-F01D-8B5C5C415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Discussion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278824-AEEB-6F2F-CD94-F8729F3C08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Location</a:t>
            </a:r>
          </a:p>
          <a:p>
            <a:pPr lvl="1"/>
            <a:r>
              <a:rPr lang="en-US" dirty="0"/>
              <a:t>Bastrop</a:t>
            </a:r>
          </a:p>
          <a:p>
            <a:pPr lvl="1"/>
            <a:r>
              <a:rPr lang="en-US" dirty="0"/>
              <a:t>Austin</a:t>
            </a:r>
          </a:p>
          <a:p>
            <a:pPr lvl="1"/>
            <a:r>
              <a:rPr lang="en-US" dirty="0"/>
              <a:t>San Marcos</a:t>
            </a:r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Theme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Topics</a:t>
            </a:r>
          </a:p>
          <a:p>
            <a:pPr lvl="1"/>
            <a:r>
              <a:rPr lang="en-US" dirty="0">
                <a:ea typeface="Calibri" panose="020F0502020204030204"/>
                <a:cs typeface="Calibri" panose="020F0502020204030204"/>
              </a:rPr>
              <a:t>The benefits of wearing a helmet</a:t>
            </a:r>
          </a:p>
          <a:p>
            <a:pPr lvl="1"/>
            <a:r>
              <a:rPr lang="en-US" dirty="0">
                <a:ea typeface="Calibri" panose="020F0502020204030204"/>
                <a:cs typeface="Calibri" panose="020F0502020204030204"/>
              </a:rPr>
              <a:t>Bystander care training</a:t>
            </a:r>
          </a:p>
          <a:p>
            <a:pPr lvl="1"/>
            <a:r>
              <a:rPr lang="en-US" dirty="0">
                <a:ea typeface="Calibri" panose="020F0502020204030204"/>
                <a:cs typeface="Calibri" panose="020F0502020204030204"/>
              </a:rPr>
              <a:t>Lane sharing research/law</a:t>
            </a:r>
          </a:p>
          <a:p>
            <a:pPr lvl="1"/>
            <a:r>
              <a:rPr lang="en-US" dirty="0">
                <a:ea typeface="Calibri" panose="020F0502020204030204"/>
                <a:cs typeface="Calibri" panose="020F0502020204030204"/>
              </a:rPr>
              <a:t>Rider training/licensing</a:t>
            </a:r>
          </a:p>
          <a:p>
            <a:pPr marL="0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737CF5-1F74-3B66-CC62-1EA4B30F77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 panose="020F0502020204030204"/>
                <a:cs typeface="Calibri" panose="020F0502020204030204"/>
              </a:rPr>
              <a:t>Speakers</a:t>
            </a:r>
          </a:p>
          <a:p>
            <a:pPr marL="914400" lvl="1" indent="-457200"/>
            <a:r>
              <a:rPr lang="en-US" dirty="0">
                <a:ea typeface="Calibri" panose="020F0502020204030204"/>
                <a:cs typeface="Calibri" panose="020F0502020204030204"/>
              </a:rPr>
              <a:t>SNELL Memorial Foundation</a:t>
            </a:r>
          </a:p>
          <a:p>
            <a:pPr marL="914400" lvl="1" indent="-457200"/>
            <a:r>
              <a:rPr lang="en-US" dirty="0">
                <a:ea typeface="Calibri" panose="020F0502020204030204"/>
                <a:cs typeface="Calibri" panose="020F0502020204030204"/>
              </a:rPr>
              <a:t>IIHS</a:t>
            </a:r>
          </a:p>
          <a:p>
            <a:pPr marL="914400" lvl="1" indent="-457200"/>
            <a:r>
              <a:rPr lang="en-US" dirty="0">
                <a:ea typeface="Calibri" panose="020F0502020204030204"/>
                <a:cs typeface="Calibri" panose="020F0502020204030204"/>
              </a:rPr>
              <a:t>Faces of those left behind</a:t>
            </a:r>
          </a:p>
          <a:p>
            <a:pPr marL="914400" lvl="1" indent="-457200"/>
            <a:r>
              <a:rPr lang="en-US" dirty="0">
                <a:ea typeface="Calibri" panose="020F0502020204030204"/>
                <a:cs typeface="Calibri" panose="020F0502020204030204"/>
              </a:rPr>
              <a:t>TDLR</a:t>
            </a:r>
          </a:p>
          <a:p>
            <a:pPr marL="0" indent="0">
              <a:buNone/>
            </a:pPr>
            <a:r>
              <a:rPr lang="en-US" dirty="0">
                <a:ea typeface="Calibri" panose="020F0502020204030204"/>
                <a:cs typeface="Calibri" panose="020F0502020204030204"/>
              </a:rPr>
              <a:t>Activities</a:t>
            </a:r>
          </a:p>
          <a:p>
            <a:pPr marL="914400" lvl="1" indent="-457200"/>
            <a:r>
              <a:rPr lang="en-US" dirty="0">
                <a:ea typeface="Calibri" panose="020F0502020204030204"/>
                <a:cs typeface="Calibri" panose="020F0502020204030204"/>
              </a:rPr>
              <a:t>Tail of the Armadillo</a:t>
            </a:r>
          </a:p>
          <a:p>
            <a:pPr marL="914400" lvl="1" indent="-457200"/>
            <a:r>
              <a:rPr lang="en-US" dirty="0">
                <a:ea typeface="Calibri" panose="020F0502020204030204"/>
                <a:cs typeface="Calibri" panose="020F0502020204030204"/>
              </a:rPr>
              <a:t>Ride Check</a:t>
            </a:r>
          </a:p>
          <a:p>
            <a:pPr marL="914400" lvl="1" indent="-457200"/>
            <a:r>
              <a:rPr lang="en-US" dirty="0">
                <a:ea typeface="Calibri" panose="020F0502020204030204"/>
                <a:cs typeface="Calibri" panose="020F0502020204030204"/>
              </a:rPr>
              <a:t>ASM Class (8 hr.?)</a:t>
            </a:r>
          </a:p>
          <a:p>
            <a:pPr marL="914400" lvl="1" indent="-457200"/>
            <a:r>
              <a:rPr lang="en-US" dirty="0">
                <a:ea typeface="Calibri" panose="020F0502020204030204"/>
                <a:cs typeface="Calibri" panose="020F0502020204030204"/>
              </a:rPr>
              <a:t>Stop the Bleed class</a:t>
            </a:r>
          </a:p>
        </p:txBody>
      </p:sp>
    </p:spTree>
    <p:extLst>
      <p:ext uri="{BB962C8B-B14F-4D97-AF65-F5344CB8AC3E}">
        <p14:creationId xmlns:p14="http://schemas.microsoft.com/office/powerpoint/2010/main" val="617974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35AA-1D7B-6457-9BB8-1BBB78DB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Forum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20DFA-32FE-8A06-9A7F-E201872BA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What events or efforts are happening in your area? 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What topic would you like to hear about next meeting? </a:t>
            </a:r>
          </a:p>
        </p:txBody>
      </p:sp>
    </p:spTree>
    <p:extLst>
      <p:ext uri="{BB962C8B-B14F-4D97-AF65-F5344CB8AC3E}">
        <p14:creationId xmlns:p14="http://schemas.microsoft.com/office/powerpoint/2010/main" val="36800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C61F-5081-83EB-86FA-CBA99882F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CFB3D-2897-6D53-851D-4757DE529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Welcome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Opening Remarks, Introductions, &amp; Announcements </a:t>
            </a:r>
            <a:endParaRPr lang="en-US" dirty="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Guest Speaker: Mona Lisa Fischer, TxDOT San Angelo District TSS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Task Force Update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Update on other motorcyclist safety initiatives/activities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2024 Texas Motorcyclist Safety Forum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Open Forum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Adjourn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2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FEF0A-BFC3-F24F-BCB8-C8EB65EE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049"/>
          </a:xfrm>
        </p:spPr>
        <p:txBody>
          <a:bodyPr anchor="b">
            <a:normAutofit/>
          </a:bodyPr>
          <a:lstStyle/>
          <a:p>
            <a:r>
              <a:rPr lang="en-US" dirty="0"/>
              <a:t>Welcome &amp; Introductions</a:t>
            </a:r>
          </a:p>
        </p:txBody>
      </p:sp>
      <p:pic>
        <p:nvPicPr>
          <p:cNvPr id="5" name="Content Placeholder 4" descr="A group of motorcycles parked on the side of a road&#10;&#10;Description automatically generated">
            <a:extLst>
              <a:ext uri="{FF2B5EF4-FFF2-40B4-BE49-F238E27FC236}">
                <a16:creationId xmlns:a16="http://schemas.microsoft.com/office/drawing/2014/main" id="{50FDDE25-CADE-CECB-E809-05015271B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b="22940"/>
          <a:stretch/>
        </p:blipFill>
        <p:spPr>
          <a:xfrm>
            <a:off x="838200" y="1500027"/>
            <a:ext cx="10515600" cy="4553111"/>
          </a:xfrm>
          <a:noFill/>
        </p:spPr>
      </p:pic>
    </p:spTree>
    <p:extLst>
      <p:ext uri="{BB962C8B-B14F-4D97-AF65-F5344CB8AC3E}">
        <p14:creationId xmlns:p14="http://schemas.microsoft.com/office/powerpoint/2010/main" val="1471870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C2C6D-A1EE-C0A4-5AC9-B47A755B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Announcements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0EE40-70B2-4624-5C74-9891F462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60000"/>
              </a:lnSpc>
            </a:pPr>
            <a:r>
              <a:rPr lang="en-US" dirty="0"/>
              <a:t>2025 Motorcyclist Safety Awards nominations close end of February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160000"/>
              </a:lnSpc>
            </a:pPr>
            <a:r>
              <a:rPr lang="en-US" dirty="0"/>
              <a:t>Next TMSC meeting – March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160000"/>
              </a:lnSpc>
            </a:pPr>
            <a:r>
              <a:rPr lang="en-US" dirty="0">
                <a:ea typeface="Calibri"/>
                <a:cs typeface="Calibri"/>
              </a:rPr>
              <a:t>TxDOT </a:t>
            </a:r>
            <a:r>
              <a:rPr lang="en-US" dirty="0">
                <a:ea typeface="+mn-lt"/>
                <a:cs typeface="+mn-lt"/>
              </a:rPr>
              <a:t>Roadway Design Manual November 2024, Chapter 20 (Motorcyclist Design Consideration) 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14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5D47-1B7C-DC38-5375-B1CDB027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San Angelo District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08BDBB-5211-8134-C564-443563B21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Mona Lisa Fischer</a:t>
            </a:r>
          </a:p>
        </p:txBody>
      </p:sp>
    </p:spTree>
    <p:extLst>
      <p:ext uri="{BB962C8B-B14F-4D97-AF65-F5344CB8AC3E}">
        <p14:creationId xmlns:p14="http://schemas.microsoft.com/office/powerpoint/2010/main" val="4234524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5D47-1B7C-DC38-5375-B1CDB027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Task Force Update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08BDBB-5211-8134-C564-443563B21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Maurice Maness</a:t>
            </a:r>
          </a:p>
        </p:txBody>
      </p:sp>
    </p:spTree>
    <p:extLst>
      <p:ext uri="{BB962C8B-B14F-4D97-AF65-F5344CB8AC3E}">
        <p14:creationId xmlns:p14="http://schemas.microsoft.com/office/powerpoint/2010/main" val="201363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83FD-8E91-AA33-0ABB-7CACCF12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Legislature in Session in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2CF05-CDDD-5F4C-9BB4-1BC7D3EEA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know what bills are proposed?</a:t>
            </a:r>
          </a:p>
          <a:p>
            <a:endParaRPr lang="en-US" dirty="0"/>
          </a:p>
          <a:p>
            <a:r>
              <a:rPr lang="en-US" dirty="0"/>
              <a:t>Who are your representatives?</a:t>
            </a:r>
          </a:p>
          <a:p>
            <a:endParaRPr lang="en-US" dirty="0"/>
          </a:p>
          <a:p>
            <a:r>
              <a:rPr lang="en-US" dirty="0"/>
              <a:t>Organizations who follow legislation:</a:t>
            </a:r>
          </a:p>
          <a:p>
            <a:pPr lvl="1"/>
            <a:r>
              <a:rPr lang="en-US" dirty="0"/>
              <a:t>Texas ABATE Confederation, Inc.</a:t>
            </a:r>
          </a:p>
          <a:p>
            <a:pPr lvl="1"/>
            <a:r>
              <a:rPr lang="en-US" dirty="0"/>
              <a:t>Texas Council of Clubs and Independents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1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5D47-1B7C-DC38-5375-B1CDB027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/>
              <a:t>Motorcyclist </a:t>
            </a:r>
            <a:r>
              <a:rPr lang="en-US" dirty="0"/>
              <a:t>safety initiatives/activities/stories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08BDBB-5211-8134-C564-443563B21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Open Mic</a:t>
            </a:r>
          </a:p>
        </p:txBody>
      </p:sp>
    </p:spTree>
    <p:extLst>
      <p:ext uri="{BB962C8B-B14F-4D97-AF65-F5344CB8AC3E}">
        <p14:creationId xmlns:p14="http://schemas.microsoft.com/office/powerpoint/2010/main" val="252864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5D47-1B7C-DC38-5375-B1CDB027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2024 Texas Motorcyclist Safety Forum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08BDBB-5211-8134-C564-443563B21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May 3-4, 2024</a:t>
            </a:r>
          </a:p>
        </p:txBody>
      </p:sp>
    </p:spTree>
    <p:extLst>
      <p:ext uri="{BB962C8B-B14F-4D97-AF65-F5344CB8AC3E}">
        <p14:creationId xmlns:p14="http://schemas.microsoft.com/office/powerpoint/2010/main" val="3553333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T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5BC"/>
      </a:accent1>
      <a:accent2>
        <a:srgbClr val="809C46"/>
      </a:accent2>
      <a:accent3>
        <a:srgbClr val="A5A5A5"/>
      </a:accent3>
      <a:accent4>
        <a:srgbClr val="FFC000"/>
      </a:accent4>
      <a:accent5>
        <a:srgbClr val="2F4986"/>
      </a:accent5>
      <a:accent6>
        <a:srgbClr val="E73C3B"/>
      </a:accent6>
      <a:hlink>
        <a:srgbClr val="0563C1"/>
      </a:hlink>
      <a:folHlink>
        <a:srgbClr val="5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D68939C-3BE8-4F3D-B20F-F06526C124BC}" vid="{6501DB3A-554E-46AE-8862-CB16080EDA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3347057883434AB49281EF45318AB1" ma:contentTypeVersion="18" ma:contentTypeDescription="Create a new document." ma:contentTypeScope="" ma:versionID="c0b9fa9db05247959837b48591dc754b">
  <xsd:schema xmlns:xsd="http://www.w3.org/2001/XMLSchema" xmlns:xs="http://www.w3.org/2001/XMLSchema" xmlns:p="http://schemas.microsoft.com/office/2006/metadata/properties" xmlns:ns2="c0ba1cd3-a82f-44a9-a076-76650f918877" xmlns:ns3="213a3d73-0b9a-4406-95d9-acf99155695f" targetNamespace="http://schemas.microsoft.com/office/2006/metadata/properties" ma:root="true" ma:fieldsID="9687b14c5cfb62ea002bb001fec9bb33" ns2:_="" ns3:_="">
    <xsd:import namespace="c0ba1cd3-a82f-44a9-a076-76650f918877"/>
    <xsd:import namespace="213a3d73-0b9a-4406-95d9-acf9915569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a1cd3-a82f-44a9-a076-76650f9188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bbf02c-0cc7-4a19-a098-140ed2a18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a3d73-0b9a-4406-95d9-acf9915569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b294a4-1ef5-4cde-b84f-a2dd1d371184}" ma:internalName="TaxCatchAll" ma:showField="CatchAllData" ma:web="213a3d73-0b9a-4406-95d9-acf991556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3a3d73-0b9a-4406-95d9-acf99155695f" xsi:nil="true"/>
    <lcf76f155ced4ddcb4097134ff3c332f xmlns="c0ba1cd3-a82f-44a9-a076-76650f91887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E90F38-FA78-4C5D-9DB8-C629C2B2A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ba1cd3-a82f-44a9-a076-76650f918877"/>
    <ds:schemaRef ds:uri="213a3d73-0b9a-4406-95d9-acf9915569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D4D99E-A455-4A38-AE6F-A00A06A33497}">
  <ds:schemaRefs>
    <ds:schemaRef ds:uri="c0ba1cd3-a82f-44a9-a076-76650f918877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213a3d73-0b9a-4406-95d9-acf99155695f"/>
    <ds:schemaRef ds:uri="http://purl.org/dc/elements/1.1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7A46149-7C75-40DB-B647-CAD92934E8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TMSC FY2024</Template>
  <TotalTime>707</TotalTime>
  <Words>410</Words>
  <Application>Microsoft Office PowerPoint</Application>
  <PresentationFormat>Widescreen</PresentationFormat>
  <Paragraphs>106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Agenda</vt:lpstr>
      <vt:lpstr>Welcome &amp; Introductions</vt:lpstr>
      <vt:lpstr>Announcements </vt:lpstr>
      <vt:lpstr>San Angelo District</vt:lpstr>
      <vt:lpstr>Task Force Update </vt:lpstr>
      <vt:lpstr>Texas Legislature in Session in 2025</vt:lpstr>
      <vt:lpstr>Motorcyclist safety initiatives/activities/stories</vt:lpstr>
      <vt:lpstr>2024 Texas Motorcyclist Safety Forum</vt:lpstr>
      <vt:lpstr>Planning Discussion</vt:lpstr>
      <vt:lpstr>Open Forum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Brooks, Cathy</dc:creator>
  <cp:lastModifiedBy>Brooks, Cathy</cp:lastModifiedBy>
  <cp:revision>106</cp:revision>
  <dcterms:created xsi:type="dcterms:W3CDTF">2023-12-06T19:45:45Z</dcterms:created>
  <dcterms:modified xsi:type="dcterms:W3CDTF">2024-12-12T20:31:32Z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0x0101006B3347057883434AB49281EF45318AB1</vt:lpwstr>
  </property>
  <property fmtid="{D5CDD505-2E9C-101B-9397-08002B2CF9AE}" pid="3" name="MediaServiceImageTags">
    <vt:lpwstr/>
  </property>
</Properties>
</file>