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1"/>
  </p:notesMasterIdLst>
  <p:sldIdLst>
    <p:sldId id="256" r:id="rId5"/>
    <p:sldId id="297" r:id="rId6"/>
    <p:sldId id="298" r:id="rId7"/>
    <p:sldId id="272" r:id="rId8"/>
    <p:sldId id="300" r:id="rId9"/>
    <p:sldId id="262" r:id="rId10"/>
    <p:sldId id="301" r:id="rId11"/>
    <p:sldId id="257" r:id="rId12"/>
    <p:sldId id="258" r:id="rId13"/>
    <p:sldId id="277" r:id="rId14"/>
    <p:sldId id="273" r:id="rId15"/>
    <p:sldId id="266" r:id="rId16"/>
    <p:sldId id="278" r:id="rId17"/>
    <p:sldId id="267" r:id="rId18"/>
    <p:sldId id="280" r:id="rId19"/>
    <p:sldId id="294" r:id="rId20"/>
    <p:sldId id="260" r:id="rId21"/>
    <p:sldId id="270" r:id="rId22"/>
    <p:sldId id="302" r:id="rId23"/>
    <p:sldId id="268" r:id="rId24"/>
    <p:sldId id="282" r:id="rId25"/>
    <p:sldId id="283" r:id="rId26"/>
    <p:sldId id="296" r:id="rId27"/>
    <p:sldId id="269" r:id="rId28"/>
    <p:sldId id="261" r:id="rId29"/>
    <p:sldId id="284" r:id="rId30"/>
    <p:sldId id="285" r:id="rId31"/>
    <p:sldId id="275" r:id="rId32"/>
    <p:sldId id="289" r:id="rId33"/>
    <p:sldId id="288" r:id="rId34"/>
    <p:sldId id="290" r:id="rId35"/>
    <p:sldId id="293" r:id="rId36"/>
    <p:sldId id="286" r:id="rId37"/>
    <p:sldId id="291" r:id="rId38"/>
    <p:sldId id="292" r:id="rId39"/>
    <p:sldId id="276" r:id="rId40"/>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ipp, Eva" initials="SE" lastIdx="1" clrIdx="0">
    <p:extLst>
      <p:ext uri="{19B8F6BF-5375-455C-9EA6-DF929625EA0E}">
        <p15:presenceInfo xmlns:p15="http://schemas.microsoft.com/office/powerpoint/2012/main" userId="S::E-Shipp@tti.tamu.edu::9df6d686-2516-459c-92cd-c23909416eea" providerId="AD"/>
      </p:ext>
    </p:extLst>
  </p:cmAuthor>
  <p:cmAuthor id="2" name="Amber Trueblood" initials="AT" lastIdx="6" clrIdx="1">
    <p:extLst>
      <p:ext uri="{19B8F6BF-5375-455C-9EA6-DF929625EA0E}">
        <p15:presenceInfo xmlns:p15="http://schemas.microsoft.com/office/powerpoint/2012/main" userId="e8ab7ca04885aee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BD3"/>
    <a:srgbClr val="F3D4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079" autoAdjust="0"/>
    <p:restoredTop sz="55034" autoAdjust="0"/>
  </p:normalViewPr>
  <p:slideViewPr>
    <p:cSldViewPr snapToGrid="0" snapToObjects="1">
      <p:cViewPr varScale="1">
        <p:scale>
          <a:sx n="47" d="100"/>
          <a:sy n="47" d="100"/>
        </p:scale>
        <p:origin x="696" y="43"/>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tti-my.sharepoint.com/personal/a-trueblood_tti_tamu_edu/Documents/TXDOT_FY21_MOTO/CRISFigures_AB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tti-my.sharepoint.com/personal/a-trueblood_tti_tamu_edu/Documents/TXDOT_FY21_MOTO/CRISFigures_ABT.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'PC Driver'!$A$2:$A$9</c:f>
              <c:strCache>
                <c:ptCount val="8"/>
                <c:pt idx="0">
                  <c:v>Under 15 years old </c:v>
                </c:pt>
                <c:pt idx="1">
                  <c:v>16 to 24 years old</c:v>
                </c:pt>
                <c:pt idx="2">
                  <c:v>25 to 44 years old </c:v>
                </c:pt>
                <c:pt idx="3">
                  <c:v>45 to 59 years old </c:v>
                </c:pt>
                <c:pt idx="4">
                  <c:v>60 to 64 years old</c:v>
                </c:pt>
                <c:pt idx="5">
                  <c:v>65 to 69 years old </c:v>
                </c:pt>
                <c:pt idx="6">
                  <c:v>70 to 79 years old </c:v>
                </c:pt>
                <c:pt idx="7">
                  <c:v>80 years or older</c:v>
                </c:pt>
              </c:strCache>
            </c:strRef>
          </c:cat>
          <c:val>
            <c:numRef>
              <c:f>'PC Driver'!$B$2:$B$9</c:f>
              <c:numCache>
                <c:formatCode>#,##0</c:formatCode>
                <c:ptCount val="8"/>
                <c:pt idx="0">
                  <c:v>302467</c:v>
                </c:pt>
                <c:pt idx="1">
                  <c:v>1003394</c:v>
                </c:pt>
                <c:pt idx="2">
                  <c:v>1636279</c:v>
                </c:pt>
                <c:pt idx="3">
                  <c:v>744389</c:v>
                </c:pt>
                <c:pt idx="4">
                  <c:v>169284</c:v>
                </c:pt>
                <c:pt idx="5">
                  <c:v>118898</c:v>
                </c:pt>
                <c:pt idx="6">
                  <c:v>127211</c:v>
                </c:pt>
                <c:pt idx="7">
                  <c:v>47141</c:v>
                </c:pt>
              </c:numCache>
            </c:numRef>
          </c:val>
          <c:extLst>
            <c:ext xmlns:c16="http://schemas.microsoft.com/office/drawing/2014/chart" uri="{C3380CC4-5D6E-409C-BE32-E72D297353CC}">
              <c16:uniqueId val="{00000000-7138-4E4F-9857-15A1E9D28B2D}"/>
            </c:ext>
          </c:extLst>
        </c:ser>
        <c:dLbls>
          <c:showLegendKey val="0"/>
          <c:showVal val="0"/>
          <c:showCatName val="0"/>
          <c:showSerName val="0"/>
          <c:showPercent val="0"/>
          <c:showBubbleSize val="0"/>
        </c:dLbls>
        <c:gapWidth val="219"/>
        <c:overlap val="-27"/>
        <c:axId val="1331985248"/>
        <c:axId val="1331984000"/>
      </c:barChart>
      <c:catAx>
        <c:axId val="1331985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1984000"/>
        <c:crosses val="autoZero"/>
        <c:auto val="1"/>
        <c:lblAlgn val="ctr"/>
        <c:lblOffset val="100"/>
        <c:noMultiLvlLbl val="0"/>
      </c:catAx>
      <c:valAx>
        <c:axId val="13319840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1985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'MC Operator'!$A$2:$A$9</c:f>
              <c:strCache>
                <c:ptCount val="8"/>
                <c:pt idx="0">
                  <c:v>Under 15 years old </c:v>
                </c:pt>
                <c:pt idx="1">
                  <c:v>16 to 24 years old</c:v>
                </c:pt>
                <c:pt idx="2">
                  <c:v>25 to 44 years old </c:v>
                </c:pt>
                <c:pt idx="3">
                  <c:v>45 to 59 years old </c:v>
                </c:pt>
                <c:pt idx="4">
                  <c:v>60 to 64 years old</c:v>
                </c:pt>
                <c:pt idx="5">
                  <c:v>65 to 69 years old </c:v>
                </c:pt>
                <c:pt idx="6">
                  <c:v>70 to 79 years old </c:v>
                </c:pt>
                <c:pt idx="7">
                  <c:v>80 years or older</c:v>
                </c:pt>
              </c:strCache>
            </c:strRef>
          </c:cat>
          <c:val>
            <c:numRef>
              <c:f>'MC Operator'!$B$2:$B$9</c:f>
              <c:numCache>
                <c:formatCode>#,##0</c:formatCode>
                <c:ptCount val="8"/>
                <c:pt idx="0">
                  <c:v>1341</c:v>
                </c:pt>
                <c:pt idx="1">
                  <c:v>9114</c:v>
                </c:pt>
                <c:pt idx="2">
                  <c:v>21674</c:v>
                </c:pt>
                <c:pt idx="3">
                  <c:v>12100</c:v>
                </c:pt>
                <c:pt idx="4">
                  <c:v>2531</c:v>
                </c:pt>
                <c:pt idx="5">
                  <c:v>1397</c:v>
                </c:pt>
                <c:pt idx="6">
                  <c:v>838</c:v>
                </c:pt>
                <c:pt idx="7">
                  <c:v>84</c:v>
                </c:pt>
              </c:numCache>
            </c:numRef>
          </c:val>
          <c:extLst>
            <c:ext xmlns:c16="http://schemas.microsoft.com/office/drawing/2014/chart" uri="{C3380CC4-5D6E-409C-BE32-E72D297353CC}">
              <c16:uniqueId val="{00000000-A330-4F50-ADAB-7A57739093B9}"/>
            </c:ext>
          </c:extLst>
        </c:ser>
        <c:dLbls>
          <c:showLegendKey val="0"/>
          <c:showVal val="0"/>
          <c:showCatName val="0"/>
          <c:showSerName val="0"/>
          <c:showPercent val="0"/>
          <c:showBubbleSize val="0"/>
        </c:dLbls>
        <c:gapWidth val="219"/>
        <c:overlap val="-27"/>
        <c:axId val="477848160"/>
        <c:axId val="477863968"/>
      </c:barChart>
      <c:catAx>
        <c:axId val="477848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7863968"/>
        <c:crosses val="autoZero"/>
        <c:auto val="1"/>
        <c:lblAlgn val="ctr"/>
        <c:lblOffset val="100"/>
        <c:noMultiLvlLbl val="0"/>
      </c:catAx>
      <c:valAx>
        <c:axId val="4778639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7848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343" cy="467071"/>
          </a:xfrm>
          <a:prstGeom prst="rect">
            <a:avLst/>
          </a:prstGeom>
        </p:spPr>
        <p:txBody>
          <a:bodyPr vert="horz" lIns="93315" tIns="46657" rIns="93315" bIns="46657" rtlCol="0"/>
          <a:lstStyle>
            <a:lvl1pPr algn="l">
              <a:defRPr sz="1200"/>
            </a:lvl1pPr>
          </a:lstStyle>
          <a:p>
            <a:endParaRPr lang="en-US"/>
          </a:p>
        </p:txBody>
      </p:sp>
      <p:sp>
        <p:nvSpPr>
          <p:cNvPr id="3" name="Date Placeholder 2"/>
          <p:cNvSpPr>
            <a:spLocks noGrp="1"/>
          </p:cNvSpPr>
          <p:nvPr>
            <p:ph type="dt" idx="1"/>
          </p:nvPr>
        </p:nvSpPr>
        <p:spPr>
          <a:xfrm>
            <a:off x="3978132" y="0"/>
            <a:ext cx="3043343" cy="467071"/>
          </a:xfrm>
          <a:prstGeom prst="rect">
            <a:avLst/>
          </a:prstGeom>
        </p:spPr>
        <p:txBody>
          <a:bodyPr vert="horz" lIns="93315" tIns="46657" rIns="93315" bIns="46657" rtlCol="0"/>
          <a:lstStyle>
            <a:lvl1pPr algn="r">
              <a:defRPr sz="1200"/>
            </a:lvl1pPr>
          </a:lstStyle>
          <a:p>
            <a:fld id="{EFE7EE7F-C2CF-4622-9306-01C07B96DDFF}" type="datetimeFigureOut">
              <a:rPr lang="en-US" smtClean="0"/>
              <a:t>10/26/2021</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15" tIns="46657" rIns="93315" bIns="46657" rtlCol="0" anchor="ctr"/>
          <a:lstStyle/>
          <a:p>
            <a:endParaRPr lang="en-US"/>
          </a:p>
        </p:txBody>
      </p:sp>
      <p:sp>
        <p:nvSpPr>
          <p:cNvPr id="5" name="Notes Placeholder 4"/>
          <p:cNvSpPr>
            <a:spLocks noGrp="1"/>
          </p:cNvSpPr>
          <p:nvPr>
            <p:ph type="body" sz="quarter" idx="3"/>
          </p:nvPr>
        </p:nvSpPr>
        <p:spPr>
          <a:xfrm>
            <a:off x="702310" y="4480005"/>
            <a:ext cx="5618480" cy="3665458"/>
          </a:xfrm>
          <a:prstGeom prst="rect">
            <a:avLst/>
          </a:prstGeom>
        </p:spPr>
        <p:txBody>
          <a:bodyPr vert="horz" lIns="93315" tIns="46657" rIns="93315" bIns="4665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0"/>
            <a:ext cx="3043343" cy="467070"/>
          </a:xfrm>
          <a:prstGeom prst="rect">
            <a:avLst/>
          </a:prstGeom>
        </p:spPr>
        <p:txBody>
          <a:bodyPr vert="horz" lIns="93315" tIns="46657" rIns="93315" bIns="46657"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15" tIns="46657" rIns="93315" bIns="46657" rtlCol="0" anchor="b"/>
          <a:lstStyle>
            <a:lvl1pPr algn="r">
              <a:defRPr sz="1200"/>
            </a:lvl1pPr>
          </a:lstStyle>
          <a:p>
            <a:fld id="{F3DAA37B-CB0A-496B-9CF4-6A33EFB23730}" type="slidenum">
              <a:rPr lang="en-US" smtClean="0"/>
              <a:t>‹#›</a:t>
            </a:fld>
            <a:endParaRPr lang="en-US"/>
          </a:p>
        </p:txBody>
      </p:sp>
    </p:spTree>
    <p:extLst>
      <p:ext uri="{BB962C8B-B14F-4D97-AF65-F5344CB8AC3E}">
        <p14:creationId xmlns:p14="http://schemas.microsoft.com/office/powerpoint/2010/main" val="3694588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title of this presentation is “Identifying factors and trends to improve motorcycle safety in Texas.” This presentation is accompanied by a series of three fact sheets and one in-depth report. These products were developed by The Center for Transportation Safety at the Texas A&amp;M Transportation Institute. They can be downloaded from the Look, Learn, Live website. </a:t>
            </a:r>
          </a:p>
        </p:txBody>
      </p:sp>
      <p:sp>
        <p:nvSpPr>
          <p:cNvPr id="4" name="Slide Number Placeholder 3"/>
          <p:cNvSpPr>
            <a:spLocks noGrp="1"/>
          </p:cNvSpPr>
          <p:nvPr>
            <p:ph type="sldNum" sz="quarter" idx="5"/>
          </p:nvPr>
        </p:nvSpPr>
        <p:spPr/>
        <p:txBody>
          <a:bodyPr/>
          <a:lstStyle/>
          <a:p>
            <a:fld id="{F3DAA37B-CB0A-496B-9CF4-6A33EFB23730}" type="slidenum">
              <a:rPr lang="en-US" smtClean="0"/>
              <a:t>1</a:t>
            </a:fld>
            <a:endParaRPr lang="en-US"/>
          </a:p>
        </p:txBody>
      </p:sp>
    </p:spTree>
    <p:extLst>
      <p:ext uri="{BB962C8B-B14F-4D97-AF65-F5344CB8AC3E}">
        <p14:creationId xmlns:p14="http://schemas.microsoft.com/office/powerpoint/2010/main" val="13115891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illustrates motorcycle crash rate per vehicle miles traveled or VMT. Using VMT often in a preferred way of computing rates since it takes into consideration an estimate of the number of miles actually spent on the roadway, or the amount of exposure time at risk of getting into a crash. </a:t>
            </a:r>
          </a:p>
          <a:p>
            <a:endParaRPr lang="en-US" dirty="0"/>
          </a:p>
          <a:p>
            <a:r>
              <a:rPr lang="en-US" dirty="0"/>
              <a:t>TTI developed a method for estimating motorcycle VMT in Texas on an annual basis using a variety of data sources including population size, registration data, and household travel survey data. </a:t>
            </a:r>
          </a:p>
          <a:p>
            <a:endParaRPr lang="en-US" dirty="0"/>
          </a:p>
          <a:p>
            <a:r>
              <a:rPr lang="en-US" dirty="0"/>
              <a:t>This table shows the rate of fatal crashes, suspected serious injury crashes, fatal and suspected serious injury crashes combined, and total crashes per VMT for motorcycles compared to the same rates per VMT for all vehicles. </a:t>
            </a:r>
          </a:p>
          <a:p>
            <a:endParaRPr lang="en-US" dirty="0"/>
          </a:p>
          <a:p>
            <a:r>
              <a:rPr lang="en-US" dirty="0"/>
              <a:t>If we just look at the raw number of crashes, we find there are many more crashes involving vehicles that are not motorcycles than motorcycles each year in Texas. But if we examine the crash rates, we see that the rates of fatal and suspected serious injury crashes involving motorcycles is about 30 times that of the crash rate per VMT overall. It is about three times as high if we compute the rate for across all crash severities.  </a:t>
            </a:r>
          </a:p>
          <a:p>
            <a:endParaRPr lang="en-US" dirty="0"/>
          </a:p>
          <a:p>
            <a:pPr defTabSz="933149">
              <a:defRPr/>
            </a:pPr>
            <a:r>
              <a:rPr lang="en-US" dirty="0"/>
              <a:t>(1,234,042,832</a:t>
            </a:r>
            <a:r>
              <a:rPr lang="en-US" dirty="0">
                <a:latin typeface="Times New Roman" panose="02020603050405020304" pitchFamily="18" charset="0"/>
                <a:cs typeface="Times New Roman" panose="02020603050405020304" pitchFamily="18" charset="0"/>
              </a:rPr>
              <a:t> motorcycle; </a:t>
            </a:r>
            <a:r>
              <a:rPr lang="en-US" dirty="0"/>
              <a:t>288,226,726,953</a:t>
            </a:r>
            <a:r>
              <a:rPr lang="en-US" dirty="0">
                <a:latin typeface="Times New Roman" panose="02020603050405020304" pitchFamily="18" charset="0"/>
                <a:cs typeface="Times New Roman" panose="02020603050405020304" pitchFamily="18" charset="0"/>
              </a:rPr>
              <a:t> all</a:t>
            </a:r>
            <a:r>
              <a:rPr lang="en-US" dirty="0"/>
              <a:t>)</a:t>
            </a:r>
          </a:p>
          <a:p>
            <a:pPr defTabSz="933149">
              <a:defRPr/>
            </a:pPr>
            <a:r>
              <a:rPr lang="en-US" i="1" dirty="0"/>
              <a:t>Texas, 2019 CRIS data</a:t>
            </a:r>
          </a:p>
        </p:txBody>
      </p:sp>
      <p:sp>
        <p:nvSpPr>
          <p:cNvPr id="4" name="Slide Number Placeholder 3"/>
          <p:cNvSpPr>
            <a:spLocks noGrp="1"/>
          </p:cNvSpPr>
          <p:nvPr>
            <p:ph type="sldNum" sz="quarter" idx="5"/>
          </p:nvPr>
        </p:nvSpPr>
        <p:spPr/>
        <p:txBody>
          <a:bodyPr/>
          <a:lstStyle/>
          <a:p>
            <a:fld id="{F3DAA37B-CB0A-496B-9CF4-6A33EFB23730}" type="slidenum">
              <a:rPr lang="en-US" smtClean="0"/>
              <a:t>10</a:t>
            </a:fld>
            <a:endParaRPr lang="en-US"/>
          </a:p>
        </p:txBody>
      </p:sp>
    </p:spTree>
    <p:extLst>
      <p:ext uri="{BB962C8B-B14F-4D97-AF65-F5344CB8AC3E}">
        <p14:creationId xmlns:p14="http://schemas.microsoft.com/office/powerpoint/2010/main" val="919587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examines demographic and operator characteristics and how they are distributed across motorcycle versus passenger vehicle crashes. </a:t>
            </a:r>
          </a:p>
        </p:txBody>
      </p:sp>
      <p:sp>
        <p:nvSpPr>
          <p:cNvPr id="4" name="Slide Number Placeholder 3"/>
          <p:cNvSpPr>
            <a:spLocks noGrp="1"/>
          </p:cNvSpPr>
          <p:nvPr>
            <p:ph type="sldNum" sz="quarter" idx="5"/>
          </p:nvPr>
        </p:nvSpPr>
        <p:spPr/>
        <p:txBody>
          <a:bodyPr/>
          <a:lstStyle/>
          <a:p>
            <a:fld id="{F3DAA37B-CB0A-496B-9CF4-6A33EFB23730}" type="slidenum">
              <a:rPr lang="en-US" smtClean="0"/>
              <a:t>11</a:t>
            </a:fld>
            <a:endParaRPr lang="en-US"/>
          </a:p>
        </p:txBody>
      </p:sp>
    </p:spTree>
    <p:extLst>
      <p:ext uri="{BB962C8B-B14F-4D97-AF65-F5344CB8AC3E}">
        <p14:creationId xmlns:p14="http://schemas.microsoft.com/office/powerpoint/2010/main" val="3537021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 is one of the strongest factors associated with high risk driving behaviors. Across crashes of all severities, the largest proportion of motorcycle operators were ages 25 to 44 years old (44%). The second largest age group was 45 to 59 years old (25%). The third largest group was 16 to 24 years old (18%). </a:t>
            </a:r>
          </a:p>
          <a:p>
            <a:endParaRPr lang="en-US" dirty="0"/>
          </a:p>
          <a:p>
            <a:r>
              <a:rPr lang="en-US" dirty="0"/>
              <a:t>The age distribution for passenger vehicle drivers involved in crashes was a little bit different. The largest proportion also was the 25 to 44 years old group (39%). But the second largest group was the 16 to 24 years old group (24%) and the third was the 45 to 59 years old group (1%) .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cs typeface="Arial" panose="020B0604020202020204" pitchFamily="34" charset="0"/>
              </a:rPr>
              <a:t>"Rider Factors” Fact Sheet – TxDOT Crash Records Information System (CRIS), 2015–2020</a:t>
            </a:r>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12</a:t>
            </a:fld>
            <a:endParaRPr lang="en-US"/>
          </a:p>
        </p:txBody>
      </p:sp>
    </p:spTree>
    <p:extLst>
      <p:ext uri="{BB962C8B-B14F-4D97-AF65-F5344CB8AC3E}">
        <p14:creationId xmlns:p14="http://schemas.microsoft.com/office/powerpoint/2010/main" val="2172706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far, the majority of motorcycle operators involved in crashes are male at 95%. This is far higher than the proportion of male drivers of passenger vehicles, which account for 52%, much more similar to the proportion of males in the general population.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cs typeface="Arial" panose="020B0604020202020204" pitchFamily="34" charset="0"/>
              </a:rPr>
              <a:t>"Rider Factors” Fact Sheet – TxDOT Crash Records Information System (CRIS), 2015–2020</a:t>
            </a:r>
          </a:p>
          <a:p>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13</a:t>
            </a:fld>
            <a:endParaRPr lang="en-US"/>
          </a:p>
        </p:txBody>
      </p:sp>
    </p:spTree>
    <p:extLst>
      <p:ext uri="{BB962C8B-B14F-4D97-AF65-F5344CB8AC3E}">
        <p14:creationId xmlns:p14="http://schemas.microsoft.com/office/powerpoint/2010/main" val="91871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respect to licensing, 41% of motorcycle operators did not have a valid motorcycle license or endorsement. Only, 11% of drivers of passenger vehicles did not have a valid license for the class of their vehicle.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cs typeface="Arial" panose="020B0604020202020204" pitchFamily="34" charset="0"/>
              </a:rPr>
              <a:t>"Rider Factors” Fact Sheet – TxDOT Crash Records Information System (CRIS), 2015–2020</a:t>
            </a:r>
          </a:p>
          <a:p>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14</a:t>
            </a:fld>
            <a:endParaRPr lang="en-US"/>
          </a:p>
        </p:txBody>
      </p:sp>
    </p:spTree>
    <p:extLst>
      <p:ext uri="{BB962C8B-B14F-4D97-AF65-F5344CB8AC3E}">
        <p14:creationId xmlns:p14="http://schemas.microsoft.com/office/powerpoint/2010/main" val="623093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Helmet use is not mandatory in Texas. About half of motorcycle operators in crashes were wearing a helmet. Among fatalities the percentage dropped to about 39% which is lower than the US overall. For the nation, the percentage is about 49%.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cs typeface="Arial" panose="020B0604020202020204" pitchFamily="34" charset="0"/>
              </a:rPr>
              <a:t>"Rider Factors” Fact Sheet – TxDOT Crash Records Information System (CRIS), 2015–2020</a:t>
            </a:r>
          </a:p>
          <a:p>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15</a:t>
            </a:fld>
            <a:endParaRPr lang="en-US"/>
          </a:p>
        </p:txBody>
      </p:sp>
    </p:spTree>
    <p:extLst>
      <p:ext uri="{BB962C8B-B14F-4D97-AF65-F5344CB8AC3E}">
        <p14:creationId xmlns:p14="http://schemas.microsoft.com/office/powerpoint/2010/main" val="3935025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Helmet use is not mandatory in Texas. About half of motorcycle operators in crashes were wearing a helmet. Among fatalities the percentage dropped to about 39% which is lower than the US overall. For the nation, the percentage is about 49%.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cs typeface="Arial" panose="020B0604020202020204" pitchFamily="34" charset="0"/>
              </a:rPr>
              <a:t>"Rider Factors” Fact Sheet – Fatality Analysis Reporting System (FARS), 2015–2019</a:t>
            </a:r>
          </a:p>
          <a:p>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16</a:t>
            </a:fld>
            <a:endParaRPr lang="en-US"/>
          </a:p>
        </p:txBody>
      </p:sp>
    </p:spTree>
    <p:extLst>
      <p:ext uri="{BB962C8B-B14F-4D97-AF65-F5344CB8AC3E}">
        <p14:creationId xmlns:p14="http://schemas.microsoft.com/office/powerpoint/2010/main" val="4057461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section examine factors that may be associated with motorcycle crashes or that increase their severity. </a:t>
            </a:r>
          </a:p>
        </p:txBody>
      </p:sp>
      <p:sp>
        <p:nvSpPr>
          <p:cNvPr id="4" name="Slide Number Placeholder 3"/>
          <p:cNvSpPr>
            <a:spLocks noGrp="1"/>
          </p:cNvSpPr>
          <p:nvPr>
            <p:ph type="sldNum" sz="quarter" idx="5"/>
          </p:nvPr>
        </p:nvSpPr>
        <p:spPr/>
        <p:txBody>
          <a:bodyPr/>
          <a:lstStyle/>
          <a:p>
            <a:fld id="{F3DAA37B-CB0A-496B-9CF4-6A33EFB23730}" type="slidenum">
              <a:rPr lang="en-US" smtClean="0"/>
              <a:t>17</a:t>
            </a:fld>
            <a:endParaRPr lang="en-US"/>
          </a:p>
        </p:txBody>
      </p:sp>
    </p:spTree>
    <p:extLst>
      <p:ext uri="{BB962C8B-B14F-4D97-AF65-F5344CB8AC3E}">
        <p14:creationId xmlns:p14="http://schemas.microsoft.com/office/powerpoint/2010/main" val="2703712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examines environmental conditions. </a:t>
            </a:r>
          </a:p>
          <a:p>
            <a:endParaRPr lang="en-US" dirty="0"/>
          </a:p>
          <a:p>
            <a:r>
              <a:rPr lang="en-US" dirty="0"/>
              <a:t>Overall, motorcycle crashes occur under clear weather conditions, nearly 80%, dry surface conditions, 94%, with a low proportion occurring under dark not lighted conditions, about 12%. </a:t>
            </a:r>
          </a:p>
          <a:p>
            <a:endParaRPr lang="en-US" dirty="0"/>
          </a:p>
          <a:p>
            <a:r>
              <a:rPr lang="en-US" dirty="0"/>
              <a:t>For passenger car crashes, the proportions occurring under clear weather conditions is lower at nearly 70% and 86% occurred on dry surface conditions. </a:t>
            </a:r>
          </a:p>
          <a:p>
            <a:endParaRPr lang="en-US" dirty="0"/>
          </a:p>
          <a:p>
            <a:r>
              <a:rPr lang="en-US" dirty="0"/>
              <a:t>Higher percentages under favorable driving conditions may be a function of motorcycle operators avoiding poor driving conditions. </a:t>
            </a:r>
          </a:p>
          <a:p>
            <a:endParaRPr lang="en-US" dirty="0"/>
          </a:p>
          <a:p>
            <a:r>
              <a:rPr lang="en-US" dirty="0"/>
              <a:t>About 8 percent of passenger car crashes occurred under dark not lighted conditions, somewhat lower than motorcycle crashes.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cs typeface="Arial" panose="020B0604020202020204" pitchFamily="34" charset="0"/>
              </a:rPr>
              <a:t>”Crashes” Fact Sheet – TxDOT Crash Records Information System (CRIS), 2015–2020</a:t>
            </a:r>
          </a:p>
          <a:p>
            <a:r>
              <a:rPr lang="en-US" dirty="0"/>
              <a:t> </a:t>
            </a:r>
          </a:p>
        </p:txBody>
      </p:sp>
      <p:sp>
        <p:nvSpPr>
          <p:cNvPr id="4" name="Slide Number Placeholder 3"/>
          <p:cNvSpPr>
            <a:spLocks noGrp="1"/>
          </p:cNvSpPr>
          <p:nvPr>
            <p:ph type="sldNum" sz="quarter" idx="5"/>
          </p:nvPr>
        </p:nvSpPr>
        <p:spPr/>
        <p:txBody>
          <a:bodyPr/>
          <a:lstStyle/>
          <a:p>
            <a:fld id="{F3DAA37B-CB0A-496B-9CF4-6A33EFB23730}" type="slidenum">
              <a:rPr lang="en-US" smtClean="0"/>
              <a:t>18</a:t>
            </a:fld>
            <a:endParaRPr lang="en-US"/>
          </a:p>
        </p:txBody>
      </p:sp>
    </p:spTree>
    <p:extLst>
      <p:ext uri="{BB962C8B-B14F-4D97-AF65-F5344CB8AC3E}">
        <p14:creationId xmlns:p14="http://schemas.microsoft.com/office/powerpoint/2010/main" val="4125675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large proportion of motorcycle crashes are single vehicle crashes, 37%. This is much higher than passenger car crashes, of w</a:t>
            </a:r>
          </a:p>
          <a:p>
            <a:r>
              <a:rPr lang="en-US" dirty="0"/>
              <a:t>which only 10% are single vehicle crashes.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cs typeface="Arial" panose="020B0604020202020204" pitchFamily="34" charset="0"/>
              </a:rPr>
              <a:t>“Crashes” Fact Sheet – TxDOT Crash Records Information System (CRIS), 2015–2020</a:t>
            </a:r>
          </a:p>
          <a:p>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19</a:t>
            </a:fld>
            <a:endParaRPr lang="en-US"/>
          </a:p>
        </p:txBody>
      </p:sp>
    </p:spTree>
    <p:extLst>
      <p:ext uri="{BB962C8B-B14F-4D97-AF65-F5344CB8AC3E}">
        <p14:creationId xmlns:p14="http://schemas.microsoft.com/office/powerpoint/2010/main" val="93696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has two objectives: </a:t>
            </a:r>
          </a:p>
          <a:p>
            <a:r>
              <a:rPr lang="en-US" dirty="0"/>
              <a:t>First, this presentation provides data comparing motorcycle crashes of ALL SEVERITIES versus passenger car crashes in Texas. These data were downloaded from TxDOT’s Crash Records Information System, commonly referred to as CRIS. The years for this analysis covered 2015 to 2020, the most recent year available. By comparing motorcycle crashes to passenger vehicle crashes, it helps to identify countermeasure that will help both types of crashes while at the same time, identifying countermeasures that may be needed to address motorcycle crashes specifically. </a:t>
            </a:r>
          </a:p>
          <a:p>
            <a:endParaRPr lang="en-US" dirty="0"/>
          </a:p>
          <a:p>
            <a:r>
              <a:rPr lang="en-US" dirty="0"/>
              <a:t>Second, this presentation provides data comparing FATAL motorcycle crashes in Texas versus the United States. The years for this analysis covered 2015 to 2019, the most recent year available for the Fatality Analysis Reporting System commonly referred to as FARS. These data are available from the National Highway Traffic Safety Administration(NHTSA) website. FARS data only capture fatal crashes, but since it covers the entire United States, we can make comparisons between Texas versus other states to get an idea of whether countermeasures that address motorcycle crashes need to be tailored to Texas, specifically. </a:t>
            </a:r>
          </a:p>
          <a:p>
            <a:endParaRPr lang="en-US" dirty="0"/>
          </a:p>
          <a:p>
            <a:r>
              <a:rPr lang="en-US" dirty="0"/>
              <a:t>Data from both sources are presented together throughout the presentation. Unless otherwise specified, a statistic referring only to fatalities is based on FARS data. </a:t>
            </a:r>
          </a:p>
          <a:p>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2</a:t>
            </a:fld>
            <a:endParaRPr lang="en-US"/>
          </a:p>
        </p:txBody>
      </p:sp>
    </p:spTree>
    <p:extLst>
      <p:ext uri="{BB962C8B-B14F-4D97-AF65-F5344CB8AC3E}">
        <p14:creationId xmlns:p14="http://schemas.microsoft.com/office/powerpoint/2010/main" val="2202285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Speed is one of the biggest predictors of crash severity. This pattern is exhibited in the data shown on this slide. 10% of all motorcycle crashes are speed related, but the percentage increased to 17% for fatal and serious motorcycle crashes.  </a:t>
            </a:r>
          </a:p>
          <a:p>
            <a:endParaRPr lang="en-US" dirty="0"/>
          </a:p>
          <a:p>
            <a:r>
              <a:rPr lang="en-US" dirty="0"/>
              <a:t>Speed played less of a role in passenger car crashes as listed in only 3% of all passenger car crashes.  But this percentages more than doubled to 7% for fatal and serious passenger car crashes, indicating the speed also increases crash severity in passenger car crashes.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cs typeface="Arial" panose="020B0604020202020204" pitchFamily="34" charset="0"/>
              </a:rPr>
              <a:t>"Rider Factors” Fact Sheet – TxDOT Crash Records Information System (CRIS), 2015–2020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cs typeface="Arial" panose="020B0604020202020204" pitchFamily="34" charset="0"/>
              </a:rPr>
              <a:t>Final Report Page 27, Figure 24</a:t>
            </a:r>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20</a:t>
            </a:fld>
            <a:endParaRPr lang="en-US"/>
          </a:p>
        </p:txBody>
      </p:sp>
    </p:spTree>
    <p:extLst>
      <p:ext uri="{BB962C8B-B14F-4D97-AF65-F5344CB8AC3E}">
        <p14:creationId xmlns:p14="http://schemas.microsoft.com/office/powerpoint/2010/main" val="1312243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Distraction is much lower in motorcycle crashes compared to passenger car crashes, 6% versus 10%. This may be a function of the fact that it is a lot harder to use a mobile device while riding compared to driving a car. </a:t>
            </a:r>
          </a:p>
          <a:p>
            <a:endParaRPr lang="en-US" dirty="0"/>
          </a:p>
          <a:p>
            <a:r>
              <a:rPr lang="en-US" sz="1200" i="1" dirty="0">
                <a:effectLst/>
                <a:latin typeface="Arial" panose="020B0604020202020204" pitchFamily="34" charset="0"/>
                <a:cs typeface="Arial" panose="020B0604020202020204" pitchFamily="34" charset="0"/>
              </a:rPr>
              <a:t>"Rider Factors” Fact Sheet – TxDOT Crash Records Information System (CRIS), 2015–2020 </a:t>
            </a:r>
          </a:p>
          <a:p>
            <a:r>
              <a:rPr lang="en-US" sz="1200" i="1" dirty="0">
                <a:effectLst/>
                <a:latin typeface="Arial" panose="020B0604020202020204" pitchFamily="34" charset="0"/>
                <a:cs typeface="Arial" panose="020B0604020202020204" pitchFamily="34" charset="0"/>
              </a:rPr>
              <a:t>Final Report Page 28, Figure 25</a:t>
            </a:r>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21</a:t>
            </a:fld>
            <a:endParaRPr lang="en-US"/>
          </a:p>
        </p:txBody>
      </p:sp>
    </p:spTree>
    <p:extLst>
      <p:ext uri="{BB962C8B-B14F-4D97-AF65-F5344CB8AC3E}">
        <p14:creationId xmlns:p14="http://schemas.microsoft.com/office/powerpoint/2010/main" val="1214608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a small percentage of overall crashes were coded as involving drug impairment of alcohol impairment as measured with a blood alcohol concentration test or BAC.  However, the percentages increase greatly for fatal crashes with the percentages higher for motorcycle crashes compared to passenger car crashes. </a:t>
            </a:r>
          </a:p>
          <a:p>
            <a:endParaRPr lang="en-US" dirty="0"/>
          </a:p>
          <a:p>
            <a:r>
              <a:rPr lang="en-US" dirty="0"/>
              <a:t>For example, 12% and 24% of fatal motorcycle crashes involved drug or alcohol impairment.  For comparison, 10% and 17% of passenger car crashes involve drug or alcohol impairment, respectively. </a:t>
            </a:r>
          </a:p>
          <a:p>
            <a:endParaRPr lang="en-US" dirty="0"/>
          </a:p>
          <a:p>
            <a:r>
              <a:rPr lang="en-US" dirty="0"/>
              <a:t>For the US except Texas, 8% of fatal motorcycle and passenger car crashes involved drug impairment.  The percentages of positive BAC was comparable for Texas versus other states. </a:t>
            </a:r>
          </a:p>
          <a:p>
            <a:endParaRPr lang="en-US" dirty="0"/>
          </a:p>
          <a:p>
            <a:r>
              <a:rPr lang="en-US" sz="1200" i="1" dirty="0">
                <a:effectLst/>
                <a:latin typeface="Arial" panose="020B0604020202020204" pitchFamily="34" charset="0"/>
                <a:cs typeface="Arial" panose="020B0604020202020204" pitchFamily="34" charset="0"/>
              </a:rPr>
              <a:t>"Rider Factors” Fact Sheet – TxDOT Crash Records Information System (CRIS), 2015–2020 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cs typeface="Arial" panose="020B0604020202020204" pitchFamily="34" charset="0"/>
              </a:rPr>
              <a:t>Fatality Analysis Reporting System (FARS), 2015–2019</a:t>
            </a:r>
          </a:p>
          <a:p>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22</a:t>
            </a:fld>
            <a:endParaRPr lang="en-US"/>
          </a:p>
        </p:txBody>
      </p:sp>
    </p:spTree>
    <p:extLst>
      <p:ext uri="{BB962C8B-B14F-4D97-AF65-F5344CB8AC3E}">
        <p14:creationId xmlns:p14="http://schemas.microsoft.com/office/powerpoint/2010/main" val="14448260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motorcycle crashes, in addition to speed and distraction, two other issues made the top 5 - animals in the roadway contributed to 7% of crashes while changed lane when unsafe was also an issue for 5% of crashes. </a:t>
            </a:r>
          </a:p>
          <a:p>
            <a:endParaRPr lang="en-US" dirty="0"/>
          </a:p>
          <a:p>
            <a:r>
              <a:rPr lang="en-US" dirty="0"/>
              <a:t>Failure to control speed was also top issue for passenger car crashes. Driver inattention was a greater concern than motorcycle crashes-taking second place. Change lane when unsafe was also a concern in 5% of passenger crashes, the same a motorcycle crashes. Two other concerns for passenger cars were failed to drive in a single lane and failed to yield the row of way while turning left. </a:t>
            </a:r>
          </a:p>
          <a:p>
            <a:endParaRPr lang="en-US" dirty="0"/>
          </a:p>
          <a:p>
            <a:r>
              <a:rPr lang="en-US" sz="1200" i="1" dirty="0">
                <a:effectLst/>
                <a:latin typeface="Arial" panose="020B0604020202020204" pitchFamily="34" charset="0"/>
                <a:cs typeface="Arial" panose="020B0604020202020204" pitchFamily="34" charset="0"/>
              </a:rPr>
              <a:t>"Rider Factors” Fact Sheet – TxDOT Crash Records Information System (CRIS), 2015–2020 </a:t>
            </a:r>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23</a:t>
            </a:fld>
            <a:endParaRPr lang="en-US"/>
          </a:p>
        </p:txBody>
      </p:sp>
    </p:spTree>
    <p:extLst>
      <p:ext uri="{BB962C8B-B14F-4D97-AF65-F5344CB8AC3E}">
        <p14:creationId xmlns:p14="http://schemas.microsoft.com/office/powerpoint/2010/main" val="2468067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motorcycle crashes, in addition to speed and distraction, two other issues made the top 5 - animals in the roadway contributed to 7% of crashes while changed lane when unsafe was also an issue for 5% of crashes. </a:t>
            </a:r>
          </a:p>
          <a:p>
            <a:endParaRPr lang="en-US" dirty="0"/>
          </a:p>
          <a:p>
            <a:r>
              <a:rPr lang="en-US" dirty="0"/>
              <a:t>Failure to control speed was also top issue for passenger car crashes. Driver inattention was a greater concern than motorcycle crashes-taking second place. Change lane when unsafe was also a concern in 5% of passenger crashes, the same a motorcycle crashes. Two other concerns for passenger cars were failed to drive in a single lane and failed to yield the row of way while turning left. </a:t>
            </a:r>
          </a:p>
          <a:p>
            <a:endParaRPr lang="en-US" dirty="0"/>
          </a:p>
          <a:p>
            <a:r>
              <a:rPr lang="en-US" sz="1200" i="1" dirty="0">
                <a:effectLst/>
                <a:latin typeface="Arial" panose="020B0604020202020204" pitchFamily="34" charset="0"/>
                <a:cs typeface="Arial" panose="020B0604020202020204" pitchFamily="34" charset="0"/>
              </a:rPr>
              <a:t>"Rider Factors” Fact Sheet – TxDOT Crash Records Information System (CRIS), 2015–2020 </a:t>
            </a:r>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24</a:t>
            </a:fld>
            <a:endParaRPr lang="en-US"/>
          </a:p>
        </p:txBody>
      </p:sp>
    </p:spTree>
    <p:extLst>
      <p:ext uri="{BB962C8B-B14F-4D97-AF65-F5344CB8AC3E}">
        <p14:creationId xmlns:p14="http://schemas.microsoft.com/office/powerpoint/2010/main" val="1832750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Curves are a much larger concern for motorcycle crashes,  with it being a factor in 18% of motorcycle crashes, but only 7% of passenger car crashes. </a:t>
            </a:r>
          </a:p>
          <a:p>
            <a:endParaRPr lang="en-US" dirty="0"/>
          </a:p>
          <a:p>
            <a:r>
              <a:rPr lang="en-US" sz="1200" i="1" dirty="0">
                <a:effectLst/>
                <a:latin typeface="Arial" panose="020B0604020202020204" pitchFamily="34" charset="0"/>
                <a:cs typeface="Arial" panose="020B0604020202020204" pitchFamily="34" charset="0"/>
              </a:rPr>
              <a:t>“Crashes” Fact Sheet – TxDOT Crash Records Information System (CRIS), 2015–2020 </a:t>
            </a:r>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25</a:t>
            </a:fld>
            <a:endParaRPr lang="en-US"/>
          </a:p>
        </p:txBody>
      </p:sp>
    </p:spTree>
    <p:extLst>
      <p:ext uri="{BB962C8B-B14F-4D97-AF65-F5344CB8AC3E}">
        <p14:creationId xmlns:p14="http://schemas.microsoft.com/office/powerpoint/2010/main" val="2532575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Intersections are a concern for crashes because they are a part of the roadway where vehicles are more likely to have to negotiate around each other.  Over one-third of motorcycle crashes occurred at an intersection or were intersection-related. This proportion is even higher among passenger car crashes at 43%.</a:t>
            </a:r>
          </a:p>
          <a:p>
            <a:endParaRPr lang="en-US" dirty="0"/>
          </a:p>
          <a:p>
            <a:r>
              <a:rPr lang="en-US" sz="1200" i="1" dirty="0">
                <a:effectLst/>
                <a:latin typeface="Arial" panose="020B0604020202020204" pitchFamily="34" charset="0"/>
                <a:cs typeface="Arial" panose="020B0604020202020204" pitchFamily="34" charset="0"/>
              </a:rPr>
              <a:t>“Roadway Factors” Fact Sheet – TxDOT Crash Records Information System (CRIS), 2015–2020 </a:t>
            </a:r>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26</a:t>
            </a:fld>
            <a:endParaRPr lang="en-US"/>
          </a:p>
        </p:txBody>
      </p:sp>
    </p:spTree>
    <p:extLst>
      <p:ext uri="{BB962C8B-B14F-4D97-AF65-F5344CB8AC3E}">
        <p14:creationId xmlns:p14="http://schemas.microsoft.com/office/powerpoint/2010/main" val="2805820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proportions of motorcycle crashes and passenger car crashes at intersections occur in dark conditions  with 40%of motorcycle and  44% of passenger car crashes. Both proportions are high potentially due to decreased visibility under dark conditions that may be heightened for motorcycle especially if the rider is not wearing high visibility gear. </a:t>
            </a:r>
          </a:p>
          <a:p>
            <a:endParaRPr lang="en-US" dirty="0"/>
          </a:p>
          <a:p>
            <a:r>
              <a:rPr lang="en-US" sz="1200" i="1" dirty="0">
                <a:effectLst/>
                <a:latin typeface="Arial" panose="020B0604020202020204" pitchFamily="34" charset="0"/>
                <a:cs typeface="Arial" panose="020B0604020202020204" pitchFamily="34" charset="0"/>
              </a:rPr>
              <a:t>“Roadway Factors” Fact Sheet – TxDOT Crash Records Information System (CRIS), 2015–2020 </a:t>
            </a:r>
          </a:p>
          <a:p>
            <a:r>
              <a:rPr lang="en-US" sz="1200" i="1" dirty="0">
                <a:effectLst/>
                <a:latin typeface="Arial" panose="020B0604020202020204" pitchFamily="34" charset="0"/>
                <a:cs typeface="Arial" panose="020B0604020202020204" pitchFamily="34" charset="0"/>
              </a:rPr>
              <a:t>Final Report Page 72, Table 37 shows 40% and 44% - Slide &amp; text revised</a:t>
            </a:r>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27</a:t>
            </a:fld>
            <a:endParaRPr lang="en-US"/>
          </a:p>
        </p:txBody>
      </p:sp>
    </p:spTree>
    <p:extLst>
      <p:ext uri="{BB962C8B-B14F-4D97-AF65-F5344CB8AC3E}">
        <p14:creationId xmlns:p14="http://schemas.microsoft.com/office/powerpoint/2010/main" val="885493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 more intensive analysis was conducted of rear-end motorcycle crashes that happened in 2019. Only one year of data were used because we had to analyze the crash narratives and other fields to determine whether or not the motorcycle rear-ended the other vehicle or the other vehicle rear-ended the motorcycle.</a:t>
            </a:r>
          </a:p>
          <a:p>
            <a:endParaRPr lang="en-US" dirty="0"/>
          </a:p>
          <a:p>
            <a:r>
              <a:rPr lang="en-US" sz="1200" i="1" dirty="0">
                <a:effectLst/>
                <a:latin typeface="Arial" panose="020B0604020202020204" pitchFamily="34" charset="0"/>
                <a:cs typeface="Arial" panose="020B0604020202020204" pitchFamily="34" charset="0"/>
              </a:rPr>
              <a:t>“Roadway Factors” Fact Sheet – TxDOT Crash Records Information System (CRIS), 2019 </a:t>
            </a:r>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28</a:t>
            </a:fld>
            <a:endParaRPr lang="en-US"/>
          </a:p>
        </p:txBody>
      </p:sp>
    </p:spTree>
    <p:extLst>
      <p:ext uri="{BB962C8B-B14F-4D97-AF65-F5344CB8AC3E}">
        <p14:creationId xmlns:p14="http://schemas.microsoft.com/office/powerpoint/2010/main" val="20603179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there were 907 motorcycles involved in rear-end crashes.  In the majority of these crashes (65%), the motorcycle rear-ended the other vehicle. </a:t>
            </a:r>
          </a:p>
        </p:txBody>
      </p:sp>
      <p:sp>
        <p:nvSpPr>
          <p:cNvPr id="4" name="Slide Number Placeholder 3"/>
          <p:cNvSpPr>
            <a:spLocks noGrp="1"/>
          </p:cNvSpPr>
          <p:nvPr>
            <p:ph type="sldNum" sz="quarter" idx="5"/>
          </p:nvPr>
        </p:nvSpPr>
        <p:spPr/>
        <p:txBody>
          <a:bodyPr/>
          <a:lstStyle/>
          <a:p>
            <a:fld id="{F3DAA37B-CB0A-496B-9CF4-6A33EFB23730}" type="slidenum">
              <a:rPr lang="en-US" smtClean="0"/>
              <a:t>29</a:t>
            </a:fld>
            <a:endParaRPr lang="en-US"/>
          </a:p>
        </p:txBody>
      </p:sp>
    </p:spTree>
    <p:extLst>
      <p:ext uri="{BB962C8B-B14F-4D97-AF65-F5344CB8AC3E}">
        <p14:creationId xmlns:p14="http://schemas.microsoft.com/office/powerpoint/2010/main" val="1524164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 is divided into fours main sections: Crash frequency, demographics &amp; operator characteristics, crash factors, and a focused analysis of rear-end crashes.</a:t>
            </a:r>
          </a:p>
          <a:p>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3</a:t>
            </a:fld>
            <a:endParaRPr lang="en-US"/>
          </a:p>
        </p:txBody>
      </p:sp>
    </p:spTree>
    <p:extLst>
      <p:ext uri="{BB962C8B-B14F-4D97-AF65-F5344CB8AC3E}">
        <p14:creationId xmlns:p14="http://schemas.microsoft.com/office/powerpoint/2010/main" val="98831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MC rear-ended the other vehicle, the operator was often assigned a contributing factor of failure to control speed (54%).  There were 12% that were assigned driver inattention and 12% assigned following too closely.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cs typeface="Arial" panose="020B0604020202020204" pitchFamily="34" charset="0"/>
              </a:rPr>
              <a:t>“Roadway Factors” Fact Sheet – TxDOT Crash Records Information System (CRIS), 2019 </a:t>
            </a:r>
            <a:endParaRPr lang="en-US" dirty="0"/>
          </a:p>
          <a:p>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30</a:t>
            </a:fld>
            <a:endParaRPr lang="en-US"/>
          </a:p>
        </p:txBody>
      </p:sp>
    </p:spTree>
    <p:extLst>
      <p:ext uri="{BB962C8B-B14F-4D97-AF65-F5344CB8AC3E}">
        <p14:creationId xmlns:p14="http://schemas.microsoft.com/office/powerpoint/2010/main" val="3061549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Injury severity varied somewhat when by rear-end status. When the motorcycle rear-ended, the percent that sustained a suspected serious injury was 21% versus 15% when the motorcycle was rear-ended by the other vehicle. Conversely, 18% of motorcycle operators sustained no injury when they rear-ended the other vehicle by this increased to 29% when the motorcycle operator was rear-ended by the other vehicle. Therefore, being rear-ended by another vehicle increased injury severity but not fatality.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cs typeface="Arial" panose="020B0604020202020204" pitchFamily="34" charset="0"/>
              </a:rPr>
              <a:t>“Roadway Factors” Fact Sheet – TxDOT Crash Records Information System (CRIS), 2019 </a:t>
            </a:r>
            <a:endParaRPr lang="en-US" dirty="0"/>
          </a:p>
          <a:p>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31</a:t>
            </a:fld>
            <a:endParaRPr lang="en-US"/>
          </a:p>
        </p:txBody>
      </p:sp>
    </p:spTree>
    <p:extLst>
      <p:ext uri="{BB962C8B-B14F-4D97-AF65-F5344CB8AC3E}">
        <p14:creationId xmlns:p14="http://schemas.microsoft.com/office/powerpoint/2010/main" val="32318563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respect to age, the largest age group involved in rear end crashes were in the 21 to 29 year-old group at 30% followed by those ages 30 to 39 year-old group at 23%. This is larger than the distribution of these ages in crashes overall, indicating an overrepresentation for these age groups.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cs typeface="Arial" panose="020B0604020202020204" pitchFamily="34" charset="0"/>
              </a:rPr>
              <a:t>“Roadway Factors” Fact Sheet – TxDOT Crash Records Information System (CRIS), 2019 </a:t>
            </a:r>
            <a:endParaRPr lang="en-US" dirty="0"/>
          </a:p>
          <a:p>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32</a:t>
            </a:fld>
            <a:endParaRPr lang="en-US"/>
          </a:p>
        </p:txBody>
      </p:sp>
    </p:spTree>
    <p:extLst>
      <p:ext uri="{BB962C8B-B14F-4D97-AF65-F5344CB8AC3E}">
        <p14:creationId xmlns:p14="http://schemas.microsoft.com/office/powerpoint/2010/main" val="3427540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respect to gender, 65% of male operators involved in rear-end crashes rear-ended the other vehicle compared to 58% of female operators.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cs typeface="Arial" panose="020B0604020202020204" pitchFamily="34" charset="0"/>
              </a:rPr>
              <a:t>“Roadway Factors” Fact Sheet – TxDOT Crash Records Information System (CRIS), 2019 </a:t>
            </a:r>
            <a:endParaRPr lang="en-US" dirty="0"/>
          </a:p>
          <a:p>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33</a:t>
            </a:fld>
            <a:endParaRPr lang="en-US"/>
          </a:p>
        </p:txBody>
      </p:sp>
    </p:spTree>
    <p:extLst>
      <p:ext uri="{BB962C8B-B14F-4D97-AF65-F5344CB8AC3E}">
        <p14:creationId xmlns:p14="http://schemas.microsoft.com/office/powerpoint/2010/main" val="26698283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two pie charts display the distribution of posted speed limit by whether the motorcycle rear-ended the other vehicle or was rear-ended by the other vehicle. Rear-ending the other vehicle was associated with a higher proportion of posted speed limits of 70 mph or higher.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cs typeface="Arial" panose="020B0604020202020204" pitchFamily="34" charset="0"/>
              </a:rPr>
              <a:t>“Roadway Factors” Fact Sheet – TxDOT Crash Records Information System (CRIS), 2019 </a:t>
            </a:r>
            <a:endParaRPr lang="en-US" dirty="0"/>
          </a:p>
          <a:p>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34</a:t>
            </a:fld>
            <a:endParaRPr lang="en-US"/>
          </a:p>
        </p:txBody>
      </p:sp>
    </p:spTree>
    <p:extLst>
      <p:ext uri="{BB962C8B-B14F-4D97-AF65-F5344CB8AC3E}">
        <p14:creationId xmlns:p14="http://schemas.microsoft.com/office/powerpoint/2010/main" val="19331338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these two pie charts display intersection relationship by whether the motorcycle rear-ended the other vehicle or was rear-ended by the other vehicle. </a:t>
            </a:r>
          </a:p>
          <a:p>
            <a:endParaRPr lang="en-US" dirty="0"/>
          </a:p>
          <a:p>
            <a:r>
              <a:rPr lang="en-US" dirty="0"/>
              <a:t>Rear-ending the other vehicle was associated with a lower proportion of being intersection related at 11% versus 19% if the motorcycle was rear-ended by the other vehicle. </a:t>
            </a:r>
          </a:p>
          <a:p>
            <a:endParaRPr lang="en-US" dirty="0"/>
          </a:p>
          <a:p>
            <a:r>
              <a:rPr lang="en-US" dirty="0"/>
              <a:t>Overall, of interest, the vast majority of rear-end crashes were not at intersections or intersection related.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cs typeface="Arial" panose="020B0604020202020204" pitchFamily="34" charset="0"/>
              </a:rPr>
              <a:t>“Roadway Factors” Fact Sheet – TxDOT Crash Records Information System (CRIS), 2019 </a:t>
            </a:r>
            <a:endParaRPr lang="en-US" dirty="0"/>
          </a:p>
          <a:p>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35</a:t>
            </a:fld>
            <a:endParaRPr lang="en-US"/>
          </a:p>
        </p:txBody>
      </p:sp>
    </p:spTree>
    <p:extLst>
      <p:ext uri="{BB962C8B-B14F-4D97-AF65-F5344CB8AC3E}">
        <p14:creationId xmlns:p14="http://schemas.microsoft.com/office/powerpoint/2010/main" val="8495825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the data paint a picture of motorcycle crashes having sharing some characteristics with passenger cars but differ in the distribution of other factors. </a:t>
            </a:r>
          </a:p>
          <a:p>
            <a:endParaRPr lang="en-US" dirty="0"/>
          </a:p>
          <a:p>
            <a:r>
              <a:rPr lang="en-US" dirty="0"/>
              <a:t>Motorcycles riders are vulnerable given that their bodies are exposed to the elements and roadway. In addition, they may not be visible to the drivers of larger vehicles. </a:t>
            </a:r>
          </a:p>
          <a:p>
            <a:endParaRPr lang="en-US" dirty="0"/>
          </a:p>
          <a:p>
            <a:r>
              <a:rPr lang="en-US" dirty="0"/>
              <a:t>This is why it is important to Look Twice for Motorcycles while we Share the Road. </a:t>
            </a:r>
          </a:p>
          <a:p>
            <a:endParaRPr lang="en-US" dirty="0"/>
          </a:p>
          <a:p>
            <a:r>
              <a:rPr lang="en-US" dirty="0"/>
              <a:t>If you have any questions about this presentation or our other products, please feel free to contact me at e-shipp@tti.tamu.edu. </a:t>
            </a:r>
          </a:p>
          <a:p>
            <a:endParaRPr lang="en-US" dirty="0"/>
          </a:p>
          <a:p>
            <a:r>
              <a:rPr lang="en-US" dirty="0"/>
              <a:t>Thanks and stay safe!</a:t>
            </a:r>
          </a:p>
        </p:txBody>
      </p:sp>
      <p:sp>
        <p:nvSpPr>
          <p:cNvPr id="4" name="Slide Number Placeholder 3"/>
          <p:cNvSpPr>
            <a:spLocks noGrp="1"/>
          </p:cNvSpPr>
          <p:nvPr>
            <p:ph type="sldNum" sz="quarter" idx="5"/>
          </p:nvPr>
        </p:nvSpPr>
        <p:spPr/>
        <p:txBody>
          <a:bodyPr/>
          <a:lstStyle/>
          <a:p>
            <a:fld id="{F3DAA37B-CB0A-496B-9CF4-6A33EFB23730}" type="slidenum">
              <a:rPr lang="en-US" smtClean="0"/>
              <a:t>36</a:t>
            </a:fld>
            <a:endParaRPr lang="en-US"/>
          </a:p>
        </p:txBody>
      </p:sp>
    </p:spTree>
    <p:extLst>
      <p:ext uri="{BB962C8B-B14F-4D97-AF65-F5344CB8AC3E}">
        <p14:creationId xmlns:p14="http://schemas.microsoft.com/office/powerpoint/2010/main" val="1933248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first section of the presentation presents the overall frequency of crashes in Texas. </a:t>
            </a:r>
          </a:p>
        </p:txBody>
      </p:sp>
      <p:sp>
        <p:nvSpPr>
          <p:cNvPr id="4" name="Slide Number Placeholder 3"/>
          <p:cNvSpPr>
            <a:spLocks noGrp="1"/>
          </p:cNvSpPr>
          <p:nvPr>
            <p:ph type="sldNum" sz="quarter" idx="5"/>
          </p:nvPr>
        </p:nvSpPr>
        <p:spPr/>
        <p:txBody>
          <a:bodyPr/>
          <a:lstStyle/>
          <a:p>
            <a:fld id="{F3DAA37B-CB0A-496B-9CF4-6A33EFB23730}" type="slidenum">
              <a:rPr lang="en-US" smtClean="0"/>
              <a:t>4</a:t>
            </a:fld>
            <a:endParaRPr lang="en-US"/>
          </a:p>
        </p:txBody>
      </p:sp>
    </p:spTree>
    <p:extLst>
      <p:ext uri="{BB962C8B-B14F-4D97-AF65-F5344CB8AC3E}">
        <p14:creationId xmlns:p14="http://schemas.microsoft.com/office/powerpoint/2010/main" val="2347630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each year, Texas experiences approximately 8,055 crashes involving motorcycles. This equates to approximately 452 fatal motorcycle crashes each year.  Each of these 452 motorcycle crashes could have involved more than one motorcycle and a motorcycle operator as well as passenger. Each year, there are approximately 2,131 motorcycle crashes each year that result in at least one injury. </a:t>
            </a:r>
          </a:p>
          <a:p>
            <a:endParaRPr lang="en-US" dirty="0"/>
          </a:p>
          <a:p>
            <a:r>
              <a:rPr lang="en-US" sz="1200" i="1" dirty="0">
                <a:effectLst/>
                <a:latin typeface="Arial" panose="020B0604020202020204" pitchFamily="34" charset="0"/>
                <a:cs typeface="Arial" panose="020B0604020202020204" pitchFamily="34" charset="0"/>
              </a:rPr>
              <a:t>TxDOT Crash Records Information System (CRIS), 2015–2020</a:t>
            </a:r>
          </a:p>
          <a:p>
            <a:r>
              <a:rPr lang="en-US" sz="1200" i="1" dirty="0">
                <a:effectLst/>
                <a:latin typeface="Arial" panose="020B0604020202020204" pitchFamily="34" charset="0"/>
                <a:cs typeface="Arial" panose="020B0604020202020204" pitchFamily="34" charset="0"/>
              </a:rPr>
              <a:t>Final Report Page 11, Figure 5.</a:t>
            </a:r>
            <a:endParaRPr lang="en-US" dirty="0"/>
          </a:p>
          <a:p>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5</a:t>
            </a:fld>
            <a:endParaRPr lang="en-US"/>
          </a:p>
        </p:txBody>
      </p:sp>
    </p:spTree>
    <p:extLst>
      <p:ext uri="{BB962C8B-B14F-4D97-AF65-F5344CB8AC3E}">
        <p14:creationId xmlns:p14="http://schemas.microsoft.com/office/powerpoint/2010/main" val="3451559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displays the frequency of motorcycle crashes by year and their severity. Overall, the greatest proportion of motorcycle crashes are non-incapacitating followed by suspected serious injury, possible injury, non-injury and fatality. Please note that crash severity is assigned as the injury of greatest severity sustained by anyone involved in the crash. Most often, this is the motorcycle operator. Of concern, from 2019 to 2020, the number of fatal crashes increased from 408 to 473 and the number of suspected serious injury crashes increased by 1,708 to 1,753. Therefore, the decreasing trend observed from at least 2017 to 2019 is starting to reverse course.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cs typeface="Arial" panose="020B0604020202020204" pitchFamily="34" charset="0"/>
              </a:rPr>
              <a:t>“Crashes” Fact Sheet - TxDOT Crash Records Information System (CRIS), 2015–2020</a:t>
            </a:r>
          </a:p>
          <a:p>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6</a:t>
            </a:fld>
            <a:endParaRPr lang="en-US"/>
          </a:p>
        </p:txBody>
      </p:sp>
    </p:spTree>
    <p:extLst>
      <p:ext uri="{BB962C8B-B14F-4D97-AF65-F5344CB8AC3E}">
        <p14:creationId xmlns:p14="http://schemas.microsoft.com/office/powerpoint/2010/main" val="3904994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put severity into perspective, 30% of motorcycle crashes are fatal or suspected serious injury versus only 3% of passenger v</a:t>
            </a:r>
          </a:p>
          <a:p>
            <a:r>
              <a:rPr lang="en-US" dirty="0"/>
              <a:t>vehicles.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cs typeface="Arial" panose="020B0604020202020204" pitchFamily="34" charset="0"/>
              </a:rPr>
              <a:t>“Crashes” Fact Sheet - TxDOT Crash Records Information System (CRIS), 2020</a:t>
            </a:r>
          </a:p>
          <a:p>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7</a:t>
            </a:fld>
            <a:endParaRPr lang="en-US"/>
          </a:p>
        </p:txBody>
      </p:sp>
    </p:spTree>
    <p:extLst>
      <p:ext uri="{BB962C8B-B14F-4D97-AF65-F5344CB8AC3E}">
        <p14:creationId xmlns:p14="http://schemas.microsoft.com/office/powerpoint/2010/main" val="2203831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149">
              <a:defRPr/>
            </a:pPr>
            <a:r>
              <a:rPr lang="en-US" dirty="0"/>
              <a:t>There are different ways of computer crash rates for motorcycles. We can examine raw counts and percentages by crash severity and year as we just did on the prior slide.  Examining raw counts, however, doesn’t account for whether or not more people are riding motorcycles or whether people are riding motorcycle more often. To be able to make better comparisons over time or places, we can compute rates or the number of motorcycle crashes divided by the size of the  driving population, the number of registered motorcycles, or an estimate of the amount of miles motorcycles travel on Texas roadways each year. </a:t>
            </a:r>
          </a:p>
          <a:p>
            <a:endParaRPr lang="en-US" dirty="0"/>
          </a:p>
          <a:p>
            <a:r>
              <a:rPr lang="en-US" dirty="0"/>
              <a:t>The next three slides illustrate three different ways of computing crash rates. </a:t>
            </a:r>
          </a:p>
          <a:p>
            <a:endParaRPr lang="en-US" dirty="0"/>
          </a:p>
          <a:p>
            <a:r>
              <a:rPr lang="en-US" dirty="0"/>
              <a:t>First, shown here, we see the rate of motorcycle crashes per 100,000 driving population by each of the 254 counties in Texas. Using this metric, the highest rate of motorcycle crashes are in the counties in dark blue, concentrated in far West Texas and central Texas as well as other counties.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cs typeface="Arial" panose="020B0604020202020204" pitchFamily="34" charset="0"/>
              </a:rPr>
              <a:t>TxDOT Crash Records Information System (CRIS), 2015–2020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cs typeface="Arial" panose="020B0604020202020204" pitchFamily="34" charset="0"/>
              </a:rPr>
              <a:t>Final Report Page 13, Figure 7.</a:t>
            </a:r>
          </a:p>
          <a:p>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8</a:t>
            </a:fld>
            <a:endParaRPr lang="en-US"/>
          </a:p>
        </p:txBody>
      </p:sp>
    </p:spTree>
    <p:extLst>
      <p:ext uri="{BB962C8B-B14F-4D97-AF65-F5344CB8AC3E}">
        <p14:creationId xmlns:p14="http://schemas.microsoft.com/office/powerpoint/2010/main" val="3508012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displays a second type of rate, this is motorcycle crashes per 100,000 registered motorcycles displayed by county. Compared to prior figure, many of the same counties are colored dark blue or having a high crash rate per number of re</a:t>
            </a:r>
          </a:p>
          <a:p>
            <a:r>
              <a:rPr lang="en-US" dirty="0"/>
              <a:t>registered motorcycles.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effectLst/>
                <a:latin typeface="Arial" panose="020B0604020202020204" pitchFamily="34" charset="0"/>
                <a:cs typeface="Arial" panose="020B0604020202020204" pitchFamily="34" charset="0"/>
              </a:rPr>
              <a:t>“Crashes” Fact Sheet - TxDOT Crash Records Information System (CRIS), 2015–2020</a:t>
            </a:r>
          </a:p>
          <a:p>
            <a:endParaRPr lang="en-US" dirty="0"/>
          </a:p>
        </p:txBody>
      </p:sp>
      <p:sp>
        <p:nvSpPr>
          <p:cNvPr id="4" name="Slide Number Placeholder 3"/>
          <p:cNvSpPr>
            <a:spLocks noGrp="1"/>
          </p:cNvSpPr>
          <p:nvPr>
            <p:ph type="sldNum" sz="quarter" idx="5"/>
          </p:nvPr>
        </p:nvSpPr>
        <p:spPr/>
        <p:txBody>
          <a:bodyPr/>
          <a:lstStyle/>
          <a:p>
            <a:fld id="{F3DAA37B-CB0A-496B-9CF4-6A33EFB23730}" type="slidenum">
              <a:rPr lang="en-US" smtClean="0"/>
              <a:t>9</a:t>
            </a:fld>
            <a:endParaRPr lang="en-US"/>
          </a:p>
        </p:txBody>
      </p:sp>
    </p:spTree>
    <p:extLst>
      <p:ext uri="{BB962C8B-B14F-4D97-AF65-F5344CB8AC3E}">
        <p14:creationId xmlns:p14="http://schemas.microsoft.com/office/powerpoint/2010/main" val="435545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3AC5A-A4DD-1940-9B66-A15D6631BFCB}"/>
              </a:ext>
            </a:extLst>
          </p:cNvPr>
          <p:cNvSpPr>
            <a:spLocks noGrp="1"/>
          </p:cNvSpPr>
          <p:nvPr>
            <p:ph type="ctrTitle"/>
          </p:nvPr>
        </p:nvSpPr>
        <p:spPr>
          <a:xfrm>
            <a:off x="1524000" y="1755637"/>
            <a:ext cx="9144000" cy="1754326"/>
          </a:xfrm>
        </p:spPr>
        <p:txBody>
          <a:bodyPr anchor="b">
            <a:normAutofit/>
          </a:bodyPr>
          <a:lstStyle>
            <a:lvl1pPr algn="ctr">
              <a:defRPr sz="6000" b="1">
                <a:solidFill>
                  <a:schemeClr val="accent1">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E4E6A7B-C698-2043-9172-597A2997B4A6}"/>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2">
                    <a:lumMod val="25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78399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342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F7E28-8A64-9B40-B4BC-444102D1E5F1}"/>
              </a:ext>
            </a:extLst>
          </p:cNvPr>
          <p:cNvSpPr>
            <a:spLocks noGrp="1"/>
          </p:cNvSpPr>
          <p:nvPr>
            <p:ph type="title"/>
          </p:nvPr>
        </p:nvSpPr>
        <p:spPr/>
        <p:txBody>
          <a:bodyPr/>
          <a:lstStyle>
            <a:lvl1pPr>
              <a:defRPr b="1">
                <a:solidFill>
                  <a:schemeClr val="accent1">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082828C-41F8-D840-8ADC-A37AE4CE7E6A}"/>
              </a:ext>
            </a:extLst>
          </p:cNvPr>
          <p:cNvSpPr>
            <a:spLocks noGrp="1"/>
          </p:cNvSpPr>
          <p:nvPr>
            <p:ph idx="1"/>
          </p:nvPr>
        </p:nvSpPr>
        <p:spPr/>
        <p:txBody>
          <a:bodyPr/>
          <a:lstStyle>
            <a:lvl1pPr>
              <a:defRPr b="1">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84211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2C1BE-B21D-7E4A-9EC8-6B2A90AA7F68}"/>
              </a:ext>
            </a:extLst>
          </p:cNvPr>
          <p:cNvSpPr>
            <a:spLocks noGrp="1"/>
          </p:cNvSpPr>
          <p:nvPr>
            <p:ph type="title"/>
          </p:nvPr>
        </p:nvSpPr>
        <p:spPr>
          <a:xfrm>
            <a:off x="831850" y="1344142"/>
            <a:ext cx="10515600" cy="2852737"/>
          </a:xfrm>
        </p:spPr>
        <p:txBody>
          <a:bodyPr anchor="t" anchorCtr="0"/>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1313A37-DAE4-7344-B59E-FE3B74FCCD9B}"/>
              </a:ext>
            </a:extLst>
          </p:cNvPr>
          <p:cNvSpPr>
            <a:spLocks noGrp="1"/>
          </p:cNvSpPr>
          <p:nvPr>
            <p:ph type="body" idx="1"/>
          </p:nvPr>
        </p:nvSpPr>
        <p:spPr>
          <a:xfrm>
            <a:off x="831850" y="4589464"/>
            <a:ext cx="10515600" cy="36559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875773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1B883-6A9D-5D42-9D39-022011F5BB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1DC4BB-091C-E24B-82B1-B2CD66D2A49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87EB8B-B143-4F43-B6AF-2EDAE4A1D3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5179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ADBCB-CE39-0240-8F91-8D9324C67CBA}"/>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0A8955A-D474-2E49-857A-5AE783C3F01C}"/>
              </a:ext>
            </a:extLst>
          </p:cNvPr>
          <p:cNvSpPr>
            <a:spLocks noGrp="1"/>
          </p:cNvSpPr>
          <p:nvPr>
            <p:ph type="body" idx="1"/>
          </p:nvPr>
        </p:nvSpPr>
        <p:spPr>
          <a:xfrm>
            <a:off x="839788" y="1681163"/>
            <a:ext cx="5157787"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134FA0B-8CCA-7749-A267-5EED8D42C253}"/>
              </a:ext>
            </a:extLst>
          </p:cNvPr>
          <p:cNvSpPr>
            <a:spLocks noGrp="1"/>
          </p:cNvSpPr>
          <p:nvPr>
            <p:ph sz="half" idx="2"/>
          </p:nvPr>
        </p:nvSpPr>
        <p:spPr>
          <a:xfrm>
            <a:off x="839788" y="2505075"/>
            <a:ext cx="5157787" cy="26717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6BF2AE8-0F42-A04E-854C-1CEBFA9BE9E1}"/>
              </a:ext>
            </a:extLst>
          </p:cNvPr>
          <p:cNvSpPr>
            <a:spLocks noGrp="1"/>
          </p:cNvSpPr>
          <p:nvPr>
            <p:ph type="body" sz="quarter" idx="3"/>
          </p:nvPr>
        </p:nvSpPr>
        <p:spPr>
          <a:xfrm>
            <a:off x="6172200" y="1681163"/>
            <a:ext cx="5183188"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9DEFA6-E83B-B14D-9179-2C16DBB7A64E}"/>
              </a:ext>
            </a:extLst>
          </p:cNvPr>
          <p:cNvSpPr>
            <a:spLocks noGrp="1"/>
          </p:cNvSpPr>
          <p:nvPr>
            <p:ph sz="quarter" idx="4"/>
          </p:nvPr>
        </p:nvSpPr>
        <p:spPr>
          <a:xfrm>
            <a:off x="6172200" y="2505075"/>
            <a:ext cx="5183188" cy="26717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0329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EA8A0-F64D-524F-95B2-6B72597F81C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93446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820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4CB9A-3B5E-AA41-AAB6-51DE1832B0B5}"/>
              </a:ext>
            </a:extLst>
          </p:cNvPr>
          <p:cNvSpPr>
            <a:spLocks noGrp="1"/>
          </p:cNvSpPr>
          <p:nvPr>
            <p:ph type="title"/>
          </p:nvPr>
        </p:nvSpPr>
        <p:spPr>
          <a:xfrm>
            <a:off x="839788" y="457200"/>
            <a:ext cx="3932237" cy="1600200"/>
          </a:xfrm>
        </p:spPr>
        <p:txBody>
          <a:bodyPr anchor="t" anchorCtr="0"/>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7633DD-7F34-374B-A2DD-2CF0E4E35C5B}"/>
              </a:ext>
            </a:extLst>
          </p:cNvPr>
          <p:cNvSpPr>
            <a:spLocks noGrp="1"/>
          </p:cNvSpPr>
          <p:nvPr>
            <p:ph idx="1"/>
          </p:nvPr>
        </p:nvSpPr>
        <p:spPr>
          <a:xfrm>
            <a:off x="5183188" y="457200"/>
            <a:ext cx="6172200" cy="4873625"/>
          </a:xfrm>
        </p:spPr>
        <p:txBody>
          <a:bodyPr anchor="t" anchorCtr="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E6457D4-CB00-4F45-A2F7-8D68BEF878CF}"/>
              </a:ext>
            </a:extLst>
          </p:cNvPr>
          <p:cNvSpPr>
            <a:spLocks noGrp="1"/>
          </p:cNvSpPr>
          <p:nvPr>
            <p:ph type="body" sz="half" idx="2"/>
          </p:nvPr>
        </p:nvSpPr>
        <p:spPr>
          <a:xfrm>
            <a:off x="839788" y="2057400"/>
            <a:ext cx="3932237" cy="32734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94392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0E5E7-F1DE-C343-A788-94E17E303DD2}"/>
              </a:ext>
            </a:extLst>
          </p:cNvPr>
          <p:cNvSpPr>
            <a:spLocks noGrp="1"/>
          </p:cNvSpPr>
          <p:nvPr>
            <p:ph type="title"/>
          </p:nvPr>
        </p:nvSpPr>
        <p:spPr>
          <a:xfrm>
            <a:off x="839788" y="457200"/>
            <a:ext cx="3932237" cy="1600200"/>
          </a:xfrm>
        </p:spPr>
        <p:txBody>
          <a:bodyPr anchor="t" anchorCtr="0"/>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B91BE0D1-D2B6-ED41-8D0B-1AE82FCAC3FC}"/>
              </a:ext>
            </a:extLst>
          </p:cNvPr>
          <p:cNvSpPr>
            <a:spLocks noGrp="1"/>
          </p:cNvSpPr>
          <p:nvPr>
            <p:ph type="pic" idx="1"/>
          </p:nvPr>
        </p:nvSpPr>
        <p:spPr>
          <a:xfrm>
            <a:off x="5183188" y="45720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B64FF0E-CE9E-A342-8409-60FFD0DA6C87}"/>
              </a:ext>
            </a:extLst>
          </p:cNvPr>
          <p:cNvSpPr>
            <a:spLocks noGrp="1"/>
          </p:cNvSpPr>
          <p:nvPr>
            <p:ph type="body" sz="half" idx="2"/>
          </p:nvPr>
        </p:nvSpPr>
        <p:spPr>
          <a:xfrm>
            <a:off x="839788" y="2057400"/>
            <a:ext cx="3932237" cy="32734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2581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BCE44C-9242-1A47-A8D6-AF11A5A665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B6715FB-D3A6-F946-8E6A-78EC4EB6E225}"/>
              </a:ext>
            </a:extLst>
          </p:cNvPr>
          <p:cNvSpPr>
            <a:spLocks noGrp="1"/>
          </p:cNvSpPr>
          <p:nvPr>
            <p:ph type="body" idx="1"/>
          </p:nvPr>
        </p:nvSpPr>
        <p:spPr>
          <a:xfrm>
            <a:off x="838200" y="1825625"/>
            <a:ext cx="10515600" cy="32108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81929123-AFBB-0449-9086-ACB0EB8273BA}"/>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7628052" y="5874786"/>
            <a:ext cx="3725747" cy="407976"/>
          </a:xfrm>
          <a:prstGeom prst="rect">
            <a:avLst/>
          </a:prstGeom>
        </p:spPr>
      </p:pic>
      <p:sp>
        <p:nvSpPr>
          <p:cNvPr id="8" name="Subtitle 2">
            <a:extLst>
              <a:ext uri="{FF2B5EF4-FFF2-40B4-BE49-F238E27FC236}">
                <a16:creationId xmlns:a16="http://schemas.microsoft.com/office/drawing/2014/main" id="{6D8265DC-9C78-B14A-A6F9-94DB40504889}"/>
              </a:ext>
            </a:extLst>
          </p:cNvPr>
          <p:cNvSpPr txBox="1">
            <a:spLocks/>
          </p:cNvSpPr>
          <p:nvPr userDrawn="1"/>
        </p:nvSpPr>
        <p:spPr>
          <a:xfrm>
            <a:off x="750015" y="5528233"/>
            <a:ext cx="3813934" cy="1297459"/>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spc="300">
                <a:solidFill>
                  <a:schemeClr val="bg2">
                    <a:lumMod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kern="1200" spc="0" dirty="0">
                <a:solidFill>
                  <a:schemeClr val="accent1">
                    <a:lumMod val="75000"/>
                  </a:schemeClr>
                </a:solidFill>
                <a:effectLst/>
                <a:latin typeface="Arial" panose="020B0604020202020204" pitchFamily="34" charset="0"/>
                <a:ea typeface="+mn-ea"/>
                <a:cs typeface="Arial" panose="020B0604020202020204" pitchFamily="34" charset="0"/>
              </a:rPr>
              <a:t>Identifying Factors and Trends to Improve Motorcycle Safety in Texas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dirty="0">
                <a:solidFill>
                  <a:schemeClr val="bg2">
                    <a:lumMod val="25000"/>
                  </a:schemeClr>
                </a:solidFill>
              </a:rPr>
              <a:t>CRASH ANALYSIS</a:t>
            </a:r>
          </a:p>
          <a:p>
            <a:pPr algn="l"/>
            <a:endParaRPr lang="en-US" sz="1600" b="1" kern="1200" spc="0" dirty="0">
              <a:solidFill>
                <a:schemeClr val="accent1">
                  <a:lumMod val="75000"/>
                </a:schemeClr>
              </a:solidFill>
              <a:effectLst/>
              <a:latin typeface="Arial" panose="020B0604020202020204" pitchFamily="34" charset="0"/>
              <a:ea typeface="+mn-ea"/>
              <a:cs typeface="Arial" panose="020B0604020202020204" pitchFamily="34" charset="0"/>
            </a:endParaRPr>
          </a:p>
        </p:txBody>
      </p:sp>
      <p:cxnSp>
        <p:nvCxnSpPr>
          <p:cNvPr id="9" name="Straight Connector 8">
            <a:extLst>
              <a:ext uri="{FF2B5EF4-FFF2-40B4-BE49-F238E27FC236}">
                <a16:creationId xmlns:a16="http://schemas.microsoft.com/office/drawing/2014/main" id="{FB277020-93C4-D141-BEC9-908C334046FD}"/>
              </a:ext>
            </a:extLst>
          </p:cNvPr>
          <p:cNvCxnSpPr/>
          <p:nvPr userDrawn="1"/>
        </p:nvCxnSpPr>
        <p:spPr>
          <a:xfrm>
            <a:off x="838200" y="6078774"/>
            <a:ext cx="3560805"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64151CC3-73B2-1044-B011-7F5AA5B0E27E}"/>
              </a:ext>
            </a:extLst>
          </p:cNvPr>
          <p:cNvSpPr txBox="1">
            <a:spLocks/>
          </p:cNvSpPr>
          <p:nvPr userDrawn="1"/>
        </p:nvSpPr>
        <p:spPr>
          <a:xfrm>
            <a:off x="449147" y="5396869"/>
            <a:ext cx="11219391" cy="45719"/>
          </a:xfrm>
          <a:prstGeom prst="rect">
            <a:avLst/>
          </a:prstGeom>
          <a:solidFill>
            <a:schemeClr val="bg2">
              <a:lumMod val="25000"/>
            </a:schemeClr>
          </a:solidFill>
        </p:spPr>
        <p:txBody>
          <a:bodyPr anchor="ctr" anchorCtr="0"/>
          <a:lstStyle>
            <a:lvl1pPr marL="0" indent="0" algn="ctr" defTabSz="914400" rtl="0" eaLnBrk="1" latinLnBrk="0" hangingPunct="1">
              <a:lnSpc>
                <a:spcPct val="90000"/>
              </a:lnSpc>
              <a:spcBef>
                <a:spcPts val="1000"/>
              </a:spcBef>
              <a:buFont typeface="Arial" panose="020B0604020202020204" pitchFamily="34" charset="0"/>
              <a:buNone/>
              <a:defRPr sz="2400" b="1" kern="1200" spc="3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993355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Lst>
  <p:hf hdr="0" ftr="0" dt="0"/>
  <p:txStyles>
    <p:titleStyle>
      <a:lvl1pPr algn="l" defTabSz="914400" rtl="0" eaLnBrk="1" latinLnBrk="0" hangingPunct="1">
        <a:lnSpc>
          <a:spcPct val="90000"/>
        </a:lnSpc>
        <a:spcBef>
          <a:spcPct val="0"/>
        </a:spcBef>
        <a:buNone/>
        <a:defRPr sz="4400" b="1" kern="1200">
          <a:solidFill>
            <a:schemeClr val="accent1">
              <a:lumMod val="7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creativecommons.org/licenses/by-sa/3.0/"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commons.wikimedia.org/wiki/File:Blue_person_pictogram.sv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3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hyperlink" Target="https://creativecommons.org/licenses/by/3.0/" TargetMode="External"/><Relationship Id="rId4" Type="http://schemas.openxmlformats.org/officeDocument/2006/relationships/hyperlink" Target="https://www.flickr.com/photos/psd/208664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29556F8E-BBDB-CE48-B705-8226F3BD20B9}"/>
              </a:ext>
            </a:extLst>
          </p:cNvPr>
          <p:cNvSpPr txBox="1">
            <a:spLocks/>
          </p:cNvSpPr>
          <p:nvPr/>
        </p:nvSpPr>
        <p:spPr>
          <a:xfrm>
            <a:off x="449147" y="4839775"/>
            <a:ext cx="11219391" cy="497649"/>
          </a:xfrm>
          <a:prstGeom prst="rect">
            <a:avLst/>
          </a:prstGeom>
          <a:solidFill>
            <a:schemeClr val="bg2">
              <a:lumMod val="25000"/>
            </a:schemeClr>
          </a:solidFill>
        </p:spPr>
        <p:txBody>
          <a:bodyPr anchor="ctr" anchorCtr="0"/>
          <a:lstStyle>
            <a:lvl1pPr marL="0" indent="0" algn="ctr" defTabSz="914400" rtl="0" eaLnBrk="1" latinLnBrk="0" hangingPunct="1">
              <a:lnSpc>
                <a:spcPct val="90000"/>
              </a:lnSpc>
              <a:spcBef>
                <a:spcPts val="1000"/>
              </a:spcBef>
              <a:buFont typeface="Arial" panose="020B0604020202020204" pitchFamily="34" charset="0"/>
              <a:buNone/>
              <a:defRPr sz="2400" b="1" kern="1200" spc="3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dirty="0"/>
              <a:t>CRASH ANALYSIS</a:t>
            </a:r>
          </a:p>
        </p:txBody>
      </p:sp>
      <p:sp>
        <p:nvSpPr>
          <p:cNvPr id="6" name="Subtitle 2">
            <a:extLst>
              <a:ext uri="{FF2B5EF4-FFF2-40B4-BE49-F238E27FC236}">
                <a16:creationId xmlns:a16="http://schemas.microsoft.com/office/drawing/2014/main" id="{B743D8C4-F126-DA43-9A12-1DF47C03B1D9}"/>
              </a:ext>
            </a:extLst>
          </p:cNvPr>
          <p:cNvSpPr txBox="1">
            <a:spLocks/>
          </p:cNvSpPr>
          <p:nvPr/>
        </p:nvSpPr>
        <p:spPr>
          <a:xfrm>
            <a:off x="7533860" y="572348"/>
            <a:ext cx="4134678" cy="4188003"/>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b="1" kern="1200" spc="300">
                <a:solidFill>
                  <a:schemeClr val="bg2">
                    <a:lumMod val="25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b="1" kern="1200" spc="0" dirty="0">
                <a:solidFill>
                  <a:schemeClr val="accent1">
                    <a:lumMod val="75000"/>
                  </a:schemeClr>
                </a:solidFill>
                <a:effectLst/>
                <a:latin typeface="Arial" panose="020B0604020202020204" pitchFamily="34" charset="0"/>
                <a:ea typeface="+mn-ea"/>
                <a:cs typeface="Arial" panose="020B0604020202020204" pitchFamily="34" charset="0"/>
              </a:rPr>
              <a:t>Identifying Factors and Trends to Improve Motorcycle Safety in Texas</a:t>
            </a:r>
          </a:p>
        </p:txBody>
      </p:sp>
      <p:pic>
        <p:nvPicPr>
          <p:cNvPr id="7" name="Picture 6" descr="A picture containing text, outdoor, road, riding&#10;&#10;Description automatically generated">
            <a:extLst>
              <a:ext uri="{FF2B5EF4-FFF2-40B4-BE49-F238E27FC236}">
                <a16:creationId xmlns:a16="http://schemas.microsoft.com/office/drawing/2014/main" id="{C6700713-E270-8444-9480-514C9E60124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9148" y="572348"/>
            <a:ext cx="7084713" cy="4227715"/>
          </a:xfrm>
          <a:prstGeom prst="rect">
            <a:avLst/>
          </a:prstGeom>
        </p:spPr>
      </p:pic>
    </p:spTree>
    <p:extLst>
      <p:ext uri="{BB962C8B-B14F-4D97-AF65-F5344CB8AC3E}">
        <p14:creationId xmlns:p14="http://schemas.microsoft.com/office/powerpoint/2010/main" val="2669410640"/>
      </p:ext>
    </p:extLst>
  </p:cSld>
  <p:clrMapOvr>
    <a:masterClrMapping/>
  </p:clrMapOvr>
  <mc:AlternateContent xmlns:mc="http://schemas.openxmlformats.org/markup-compatibility/2006" xmlns:p14="http://schemas.microsoft.com/office/powerpoint/2010/main">
    <mc:Choice Requires="p14">
      <p:transition spd="slow" p14:dur="2000" advTm="38384"/>
    </mc:Choice>
    <mc:Fallback xmlns="">
      <p:transition spd="slow" advTm="3838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8814-C991-564F-A623-10856AEE182C}"/>
              </a:ext>
            </a:extLst>
          </p:cNvPr>
          <p:cNvSpPr>
            <a:spLocks noGrp="1"/>
          </p:cNvSpPr>
          <p:nvPr>
            <p:ph type="title"/>
          </p:nvPr>
        </p:nvSpPr>
        <p:spPr>
          <a:xfrm>
            <a:off x="417848" y="395767"/>
            <a:ext cx="7427704" cy="799956"/>
          </a:xfrm>
        </p:spPr>
        <p:txBody>
          <a:bodyPr>
            <a:normAutofit/>
          </a:bodyPr>
          <a:lstStyle/>
          <a:p>
            <a:pPr>
              <a:lnSpc>
                <a:spcPct val="100000"/>
              </a:lnSpc>
            </a:pPr>
            <a:r>
              <a:rPr lang="en-US" sz="2400" dirty="0">
                <a:solidFill>
                  <a:schemeClr val="tx1"/>
                </a:solidFill>
              </a:rPr>
              <a:t>Crash Rate Per 100 Million VMT in Texas (2019)</a:t>
            </a:r>
          </a:p>
        </p:txBody>
      </p:sp>
      <p:graphicFrame>
        <p:nvGraphicFramePr>
          <p:cNvPr id="4" name="Table 3">
            <a:extLst>
              <a:ext uri="{FF2B5EF4-FFF2-40B4-BE49-F238E27FC236}">
                <a16:creationId xmlns:a16="http://schemas.microsoft.com/office/drawing/2014/main" id="{07FED435-66F0-4B21-8487-CF513FCB3ED1}"/>
              </a:ext>
            </a:extLst>
          </p:cNvPr>
          <p:cNvGraphicFramePr>
            <a:graphicFrameLocks noGrp="1"/>
          </p:cNvGraphicFramePr>
          <p:nvPr>
            <p:extLst>
              <p:ext uri="{D42A27DB-BD31-4B8C-83A1-F6EECF244321}">
                <p14:modId xmlns:p14="http://schemas.microsoft.com/office/powerpoint/2010/main" val="483233863"/>
              </p:ext>
            </p:extLst>
          </p:nvPr>
        </p:nvGraphicFramePr>
        <p:xfrm>
          <a:off x="413068" y="1203467"/>
          <a:ext cx="11091541" cy="2609850"/>
        </p:xfrm>
        <a:graphic>
          <a:graphicData uri="http://schemas.openxmlformats.org/drawingml/2006/table">
            <a:tbl>
              <a:tblPr firstRow="1" firstCol="1" bandRow="1">
                <a:tableStyleId>{5C22544A-7EE6-4342-B048-85BDC9FD1C3A}</a:tableStyleId>
              </a:tblPr>
              <a:tblGrid>
                <a:gridCol w="1851933">
                  <a:extLst>
                    <a:ext uri="{9D8B030D-6E8A-4147-A177-3AD203B41FA5}">
                      <a16:colId xmlns:a16="http://schemas.microsoft.com/office/drawing/2014/main" val="1068092103"/>
                    </a:ext>
                  </a:extLst>
                </a:gridCol>
                <a:gridCol w="2253018">
                  <a:extLst>
                    <a:ext uri="{9D8B030D-6E8A-4147-A177-3AD203B41FA5}">
                      <a16:colId xmlns:a16="http://schemas.microsoft.com/office/drawing/2014/main" val="2099930422"/>
                    </a:ext>
                  </a:extLst>
                </a:gridCol>
                <a:gridCol w="2366786">
                  <a:extLst>
                    <a:ext uri="{9D8B030D-6E8A-4147-A177-3AD203B41FA5}">
                      <a16:colId xmlns:a16="http://schemas.microsoft.com/office/drawing/2014/main" val="3266866874"/>
                    </a:ext>
                  </a:extLst>
                </a:gridCol>
                <a:gridCol w="2366786">
                  <a:extLst>
                    <a:ext uri="{9D8B030D-6E8A-4147-A177-3AD203B41FA5}">
                      <a16:colId xmlns:a16="http://schemas.microsoft.com/office/drawing/2014/main" val="2434053213"/>
                    </a:ext>
                  </a:extLst>
                </a:gridCol>
                <a:gridCol w="2253018">
                  <a:extLst>
                    <a:ext uri="{9D8B030D-6E8A-4147-A177-3AD203B41FA5}">
                      <a16:colId xmlns:a16="http://schemas.microsoft.com/office/drawing/2014/main" val="56151520"/>
                    </a:ext>
                  </a:extLst>
                </a:gridCol>
              </a:tblGrid>
              <a:tr h="1739900">
                <a:tc>
                  <a:txBody>
                    <a:bodyPr/>
                    <a:lstStyle/>
                    <a:p>
                      <a:pPr marL="0" marR="0" algn="ctr">
                        <a:spcBef>
                          <a:spcPts val="0"/>
                        </a:spcBef>
                        <a:spcAft>
                          <a:spcPts val="0"/>
                        </a:spcAft>
                      </a:pPr>
                      <a:r>
                        <a:rPr lang="en-US" sz="2200" dirty="0">
                          <a:effectLst/>
                          <a:latin typeface="Arial" panose="020B0604020202020204" pitchFamily="34" charset="0"/>
                          <a:cs typeface="Arial" panose="020B0604020202020204" pitchFamily="34" charset="0"/>
                        </a:rPr>
                        <a:t> </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83768" marR="83768" marT="0" marB="0"/>
                </a:tc>
                <a:tc>
                  <a:txBody>
                    <a:bodyPr/>
                    <a:lstStyle/>
                    <a:p>
                      <a:pPr marL="0" marR="0" algn="ctr">
                        <a:spcBef>
                          <a:spcPts val="0"/>
                        </a:spcBef>
                        <a:spcAft>
                          <a:spcPts val="0"/>
                        </a:spcAft>
                      </a:pPr>
                      <a:r>
                        <a:rPr lang="en-US" sz="2200" dirty="0">
                          <a:effectLst/>
                          <a:latin typeface="Arial" panose="020B0604020202020204" pitchFamily="34" charset="0"/>
                          <a:cs typeface="Arial" panose="020B0604020202020204" pitchFamily="34" charset="0"/>
                        </a:rPr>
                        <a:t>Fatal Crash Rate</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83768" marR="83768" marT="0" marB="0" anchor="ctr"/>
                </a:tc>
                <a:tc>
                  <a:txBody>
                    <a:bodyPr/>
                    <a:lstStyle/>
                    <a:p>
                      <a:pPr marL="0" marR="0" algn="ctr">
                        <a:spcBef>
                          <a:spcPts val="0"/>
                        </a:spcBef>
                        <a:spcAft>
                          <a:spcPts val="0"/>
                        </a:spcAft>
                      </a:pPr>
                      <a:r>
                        <a:rPr lang="en-US" sz="2200" dirty="0">
                          <a:effectLst/>
                          <a:latin typeface="Arial" panose="020B0604020202020204" pitchFamily="34" charset="0"/>
                          <a:cs typeface="Arial" panose="020B0604020202020204" pitchFamily="34" charset="0"/>
                        </a:rPr>
                        <a:t>Suspected Serious Injury Crash Rate</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83768" marR="83768" marT="0" marB="0" anchor="ctr"/>
                </a:tc>
                <a:tc>
                  <a:txBody>
                    <a:bodyPr/>
                    <a:lstStyle/>
                    <a:p>
                      <a:pPr marL="0" marR="0" algn="ctr">
                        <a:spcBef>
                          <a:spcPts val="0"/>
                        </a:spcBef>
                        <a:spcAft>
                          <a:spcPts val="0"/>
                        </a:spcAft>
                      </a:pPr>
                      <a:r>
                        <a:rPr lang="en-US" sz="2200" dirty="0">
                          <a:effectLst/>
                          <a:latin typeface="Arial" panose="020B0604020202020204" pitchFamily="34" charset="0"/>
                          <a:cs typeface="Arial" panose="020B0604020202020204" pitchFamily="34" charset="0"/>
                        </a:rPr>
                        <a:t>Fatal and Suspected Serious Injury Crash Rate</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83768" marR="83768" marT="0" marB="0" anchor="ctr"/>
                </a:tc>
                <a:tc>
                  <a:txBody>
                    <a:bodyPr/>
                    <a:lstStyle/>
                    <a:p>
                      <a:pPr marL="0" marR="0" algn="ctr">
                        <a:spcBef>
                          <a:spcPts val="0"/>
                        </a:spcBef>
                        <a:spcAft>
                          <a:spcPts val="0"/>
                        </a:spcAft>
                      </a:pPr>
                      <a:r>
                        <a:rPr lang="en-US" sz="2200" dirty="0">
                          <a:effectLst/>
                          <a:latin typeface="Arial" panose="020B0604020202020204" pitchFamily="34" charset="0"/>
                          <a:cs typeface="Arial" panose="020B0604020202020204" pitchFamily="34" charset="0"/>
                        </a:rPr>
                        <a:t>Total Crash Rate </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83768" marR="83768" marT="0" marB="0" anchor="ctr"/>
                </a:tc>
                <a:extLst>
                  <a:ext uri="{0D108BD9-81ED-4DB2-BD59-A6C34878D82A}">
                    <a16:rowId xmlns:a16="http://schemas.microsoft.com/office/drawing/2014/main" val="2669176771"/>
                  </a:ext>
                </a:extLst>
              </a:tr>
              <a:tr h="434975">
                <a:tc>
                  <a:txBody>
                    <a:bodyPr/>
                    <a:lstStyle/>
                    <a:p>
                      <a:pPr marL="0" marR="0" algn="ctr">
                        <a:spcBef>
                          <a:spcPts val="0"/>
                        </a:spcBef>
                        <a:spcAft>
                          <a:spcPts val="0"/>
                        </a:spcAft>
                      </a:pPr>
                      <a:r>
                        <a:rPr lang="en-US" sz="2200" dirty="0">
                          <a:effectLst/>
                          <a:latin typeface="Arial" panose="020B0604020202020204" pitchFamily="34" charset="0"/>
                          <a:cs typeface="Arial" panose="020B0604020202020204" pitchFamily="34" charset="0"/>
                        </a:rPr>
                        <a:t>Motorcycles</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83768" marR="83768" marT="0" marB="0" anchor="ctr">
                    <a:solidFill>
                      <a:srgbClr val="C00000"/>
                    </a:solidFill>
                  </a:tcPr>
                </a:tc>
                <a:tc>
                  <a:txBody>
                    <a:bodyPr/>
                    <a:lstStyle/>
                    <a:p>
                      <a:pPr marL="0" marR="0" algn="ctr">
                        <a:spcBef>
                          <a:spcPts val="0"/>
                        </a:spcBef>
                        <a:spcAft>
                          <a:spcPts val="0"/>
                        </a:spcAft>
                      </a:pPr>
                      <a:r>
                        <a:rPr lang="en-US" sz="2200" dirty="0">
                          <a:effectLst/>
                          <a:latin typeface="Arial" panose="020B0604020202020204" pitchFamily="34" charset="0"/>
                          <a:cs typeface="Arial" panose="020B0604020202020204" pitchFamily="34" charset="0"/>
                        </a:rPr>
                        <a:t>32.9</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83768" marR="83768" marT="0" marB="0" anchor="ctr">
                    <a:solidFill>
                      <a:schemeClr val="bg1">
                        <a:lumMod val="95000"/>
                      </a:schemeClr>
                    </a:solidFill>
                  </a:tcPr>
                </a:tc>
                <a:tc>
                  <a:txBody>
                    <a:bodyPr/>
                    <a:lstStyle/>
                    <a:p>
                      <a:pPr marL="0" marR="0" algn="ctr">
                        <a:spcBef>
                          <a:spcPts val="0"/>
                        </a:spcBef>
                        <a:spcAft>
                          <a:spcPts val="0"/>
                        </a:spcAft>
                      </a:pPr>
                      <a:r>
                        <a:rPr lang="en-US" sz="2200" dirty="0">
                          <a:effectLst/>
                          <a:latin typeface="Arial" panose="020B0604020202020204" pitchFamily="34" charset="0"/>
                          <a:cs typeface="Arial" panose="020B0604020202020204" pitchFamily="34" charset="0"/>
                        </a:rPr>
                        <a:t>138.4</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83768" marR="83768" marT="0" marB="0" anchor="ctr">
                    <a:solidFill>
                      <a:schemeClr val="bg1">
                        <a:lumMod val="95000"/>
                      </a:schemeClr>
                    </a:solidFill>
                  </a:tcPr>
                </a:tc>
                <a:tc>
                  <a:txBody>
                    <a:bodyPr/>
                    <a:lstStyle/>
                    <a:p>
                      <a:pPr marL="0" marR="0" algn="ctr">
                        <a:spcBef>
                          <a:spcPts val="0"/>
                        </a:spcBef>
                        <a:spcAft>
                          <a:spcPts val="0"/>
                        </a:spcAft>
                      </a:pPr>
                      <a:r>
                        <a:rPr lang="en-US" sz="2200" dirty="0">
                          <a:effectLst/>
                          <a:latin typeface="Arial" panose="020B0604020202020204" pitchFamily="34" charset="0"/>
                          <a:cs typeface="Arial" panose="020B0604020202020204" pitchFamily="34" charset="0"/>
                        </a:rPr>
                        <a:t>171.3</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83768" marR="83768" marT="0" marB="0" anchor="ctr">
                    <a:solidFill>
                      <a:schemeClr val="bg1">
                        <a:lumMod val="95000"/>
                      </a:schemeClr>
                    </a:solidFill>
                  </a:tcPr>
                </a:tc>
                <a:tc>
                  <a:txBody>
                    <a:bodyPr/>
                    <a:lstStyle/>
                    <a:p>
                      <a:pPr marL="0" marR="0" algn="ctr">
                        <a:spcBef>
                          <a:spcPts val="0"/>
                        </a:spcBef>
                        <a:spcAft>
                          <a:spcPts val="0"/>
                        </a:spcAft>
                      </a:pPr>
                      <a:r>
                        <a:rPr lang="en-US" sz="2200" dirty="0">
                          <a:effectLst/>
                          <a:latin typeface="Arial" panose="020B0604020202020204" pitchFamily="34" charset="0"/>
                          <a:cs typeface="Arial" panose="020B0604020202020204" pitchFamily="34" charset="0"/>
                        </a:rPr>
                        <a:t>608.6</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83768" marR="83768" marT="0" marB="0" anchor="ctr">
                    <a:solidFill>
                      <a:schemeClr val="bg1">
                        <a:lumMod val="95000"/>
                      </a:schemeClr>
                    </a:solidFill>
                  </a:tcPr>
                </a:tc>
                <a:extLst>
                  <a:ext uri="{0D108BD9-81ED-4DB2-BD59-A6C34878D82A}">
                    <a16:rowId xmlns:a16="http://schemas.microsoft.com/office/drawing/2014/main" val="922855534"/>
                  </a:ext>
                </a:extLst>
              </a:tr>
              <a:tr h="434975">
                <a:tc>
                  <a:txBody>
                    <a:bodyPr/>
                    <a:lstStyle/>
                    <a:p>
                      <a:pPr marL="0" marR="0" algn="ctr">
                        <a:spcBef>
                          <a:spcPts val="0"/>
                        </a:spcBef>
                        <a:spcAft>
                          <a:spcPts val="0"/>
                        </a:spcAft>
                      </a:pPr>
                      <a:r>
                        <a:rPr lang="en-US" sz="2200">
                          <a:effectLst/>
                          <a:latin typeface="Arial" panose="020B0604020202020204" pitchFamily="34" charset="0"/>
                          <a:cs typeface="Arial" panose="020B0604020202020204" pitchFamily="34" charset="0"/>
                        </a:rPr>
                        <a:t>All Vehicles</a:t>
                      </a:r>
                      <a:endParaRPr lang="en-US" sz="2200">
                        <a:effectLst/>
                        <a:latin typeface="Arial" panose="020B0604020202020204" pitchFamily="34" charset="0"/>
                        <a:ea typeface="Times New Roman" panose="02020603050405020304" pitchFamily="18" charset="0"/>
                        <a:cs typeface="Arial" panose="020B0604020202020204" pitchFamily="34" charset="0"/>
                      </a:endParaRPr>
                    </a:p>
                  </a:txBody>
                  <a:tcPr marL="83768" marR="83768" marT="0" marB="0" anchor="ctr"/>
                </a:tc>
                <a:tc>
                  <a:txBody>
                    <a:bodyPr/>
                    <a:lstStyle/>
                    <a:p>
                      <a:pPr marL="0" marR="0" algn="ctr">
                        <a:spcBef>
                          <a:spcPts val="0"/>
                        </a:spcBef>
                        <a:spcAft>
                          <a:spcPts val="0"/>
                        </a:spcAft>
                      </a:pPr>
                      <a:r>
                        <a:rPr lang="en-US" sz="2200" dirty="0">
                          <a:effectLst/>
                          <a:latin typeface="Arial" panose="020B0604020202020204" pitchFamily="34" charset="0"/>
                          <a:cs typeface="Arial" panose="020B0604020202020204" pitchFamily="34" charset="0"/>
                        </a:rPr>
                        <a:t>1.1</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83768" marR="83768" marT="0" marB="0" anchor="ctr"/>
                </a:tc>
                <a:tc>
                  <a:txBody>
                    <a:bodyPr/>
                    <a:lstStyle/>
                    <a:p>
                      <a:pPr marL="0" marR="0" algn="ctr">
                        <a:spcBef>
                          <a:spcPts val="0"/>
                        </a:spcBef>
                        <a:spcAft>
                          <a:spcPts val="0"/>
                        </a:spcAft>
                      </a:pPr>
                      <a:r>
                        <a:rPr lang="en-US" sz="2200" dirty="0">
                          <a:effectLst/>
                          <a:latin typeface="Arial" panose="020B0604020202020204" pitchFamily="34" charset="0"/>
                          <a:cs typeface="Arial" panose="020B0604020202020204" pitchFamily="34" charset="0"/>
                        </a:rPr>
                        <a:t>4.5</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83768" marR="83768" marT="0" marB="0" anchor="ctr"/>
                </a:tc>
                <a:tc>
                  <a:txBody>
                    <a:bodyPr/>
                    <a:lstStyle/>
                    <a:p>
                      <a:pPr marL="0" marR="0" algn="ctr">
                        <a:spcBef>
                          <a:spcPts val="0"/>
                        </a:spcBef>
                        <a:spcAft>
                          <a:spcPts val="0"/>
                        </a:spcAft>
                      </a:pPr>
                      <a:r>
                        <a:rPr lang="en-US" sz="2200" dirty="0">
                          <a:effectLst/>
                          <a:latin typeface="Arial" panose="020B0604020202020204" pitchFamily="34" charset="0"/>
                          <a:cs typeface="Arial" panose="020B0604020202020204" pitchFamily="34" charset="0"/>
                        </a:rPr>
                        <a:t>5.6</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83768" marR="83768" marT="0" marB="0" anchor="ctr"/>
                </a:tc>
                <a:tc>
                  <a:txBody>
                    <a:bodyPr/>
                    <a:lstStyle/>
                    <a:p>
                      <a:pPr marL="0" marR="0" algn="ctr">
                        <a:spcBef>
                          <a:spcPts val="0"/>
                        </a:spcBef>
                        <a:spcAft>
                          <a:spcPts val="0"/>
                        </a:spcAft>
                      </a:pPr>
                      <a:r>
                        <a:rPr lang="en-US" sz="2200" dirty="0">
                          <a:effectLst/>
                          <a:latin typeface="Arial" panose="020B0604020202020204" pitchFamily="34" charset="0"/>
                          <a:cs typeface="Arial" panose="020B0604020202020204" pitchFamily="34" charset="0"/>
                        </a:rPr>
                        <a:t>195.1</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a:txBody>
                  <a:tcPr marL="83768" marR="83768" marT="0" marB="0" anchor="ctr"/>
                </a:tc>
                <a:extLst>
                  <a:ext uri="{0D108BD9-81ED-4DB2-BD59-A6C34878D82A}">
                    <a16:rowId xmlns:a16="http://schemas.microsoft.com/office/drawing/2014/main" val="3343068692"/>
                  </a:ext>
                </a:extLst>
              </a:tr>
            </a:tbl>
          </a:graphicData>
        </a:graphic>
      </p:graphicFrame>
      <p:pic>
        <p:nvPicPr>
          <p:cNvPr id="10" name="Picture 9" descr="Shape, circle&#10;&#10;Description automatically generated">
            <a:extLst>
              <a:ext uri="{FF2B5EF4-FFF2-40B4-BE49-F238E27FC236}">
                <a16:creationId xmlns:a16="http://schemas.microsoft.com/office/drawing/2014/main" id="{573BF92D-3574-0D45-8432-E335898FC57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716761" y="3452127"/>
            <a:ext cx="1930463" cy="1787608"/>
          </a:xfrm>
          <a:prstGeom prst="rect">
            <a:avLst/>
          </a:prstGeom>
        </p:spPr>
      </p:pic>
      <p:sp>
        <p:nvSpPr>
          <p:cNvPr id="5" name="TextBox 4">
            <a:extLst>
              <a:ext uri="{FF2B5EF4-FFF2-40B4-BE49-F238E27FC236}">
                <a16:creationId xmlns:a16="http://schemas.microsoft.com/office/drawing/2014/main" id="{EC4C4F2F-64FD-482A-86EE-8CF4390A5E55}"/>
              </a:ext>
            </a:extLst>
          </p:cNvPr>
          <p:cNvSpPr txBox="1"/>
          <p:nvPr/>
        </p:nvSpPr>
        <p:spPr>
          <a:xfrm>
            <a:off x="2616663" y="4155275"/>
            <a:ext cx="1494020" cy="830997"/>
          </a:xfrm>
          <a:prstGeom prst="rect">
            <a:avLst/>
          </a:prstGeom>
          <a:noFill/>
        </p:spPr>
        <p:txBody>
          <a:bodyPr wrap="square" rtlCol="0">
            <a:spAutoFit/>
          </a:bodyPr>
          <a:lstStyle/>
          <a:p>
            <a:pPr algn="ctr"/>
            <a:r>
              <a:rPr lang="en-US" sz="2800" b="1" dirty="0">
                <a:solidFill>
                  <a:srgbClr val="002060"/>
                </a:solidFill>
                <a:latin typeface="Arial" panose="020B0604020202020204" pitchFamily="34" charset="0"/>
                <a:cs typeface="Arial" panose="020B0604020202020204" pitchFamily="34" charset="0"/>
              </a:rPr>
              <a:t>30x</a:t>
            </a:r>
          </a:p>
          <a:p>
            <a:pPr algn="ctr"/>
            <a:r>
              <a:rPr lang="en-US" sz="2000" dirty="0">
                <a:solidFill>
                  <a:srgbClr val="002060"/>
                </a:solidFill>
                <a:latin typeface="Arial" panose="020B0604020202020204" pitchFamily="34" charset="0"/>
                <a:cs typeface="Arial" panose="020B0604020202020204" pitchFamily="34" charset="0"/>
              </a:rPr>
              <a:t>higher</a:t>
            </a:r>
          </a:p>
        </p:txBody>
      </p:sp>
      <p:pic>
        <p:nvPicPr>
          <p:cNvPr id="11" name="Picture 10" descr="Shape, circle&#10;&#10;Description automatically generated">
            <a:extLst>
              <a:ext uri="{FF2B5EF4-FFF2-40B4-BE49-F238E27FC236}">
                <a16:creationId xmlns:a16="http://schemas.microsoft.com/office/drawing/2014/main" id="{DF391FF6-3ACB-CB45-B7A8-7C14361EE8D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69411" y="3452127"/>
            <a:ext cx="1930463" cy="1787608"/>
          </a:xfrm>
          <a:prstGeom prst="rect">
            <a:avLst/>
          </a:prstGeom>
        </p:spPr>
      </p:pic>
      <p:sp>
        <p:nvSpPr>
          <p:cNvPr id="12" name="TextBox 11">
            <a:extLst>
              <a:ext uri="{FF2B5EF4-FFF2-40B4-BE49-F238E27FC236}">
                <a16:creationId xmlns:a16="http://schemas.microsoft.com/office/drawing/2014/main" id="{EDAF364A-661D-F844-9DC8-EFDE133F64E2}"/>
              </a:ext>
            </a:extLst>
          </p:cNvPr>
          <p:cNvSpPr txBox="1"/>
          <p:nvPr/>
        </p:nvSpPr>
        <p:spPr>
          <a:xfrm>
            <a:off x="4769313" y="4155275"/>
            <a:ext cx="1494020" cy="830997"/>
          </a:xfrm>
          <a:prstGeom prst="rect">
            <a:avLst/>
          </a:prstGeom>
          <a:noFill/>
        </p:spPr>
        <p:txBody>
          <a:bodyPr wrap="square" rtlCol="0">
            <a:spAutoFit/>
          </a:bodyPr>
          <a:lstStyle/>
          <a:p>
            <a:pPr algn="ctr"/>
            <a:r>
              <a:rPr lang="en-US" sz="2800" b="1" dirty="0">
                <a:solidFill>
                  <a:srgbClr val="002060"/>
                </a:solidFill>
                <a:latin typeface="Arial" panose="020B0604020202020204" pitchFamily="34" charset="0"/>
                <a:cs typeface="Arial" panose="020B0604020202020204" pitchFamily="34" charset="0"/>
              </a:rPr>
              <a:t>31x</a:t>
            </a:r>
          </a:p>
          <a:p>
            <a:pPr algn="ctr"/>
            <a:r>
              <a:rPr lang="en-US" sz="2000" dirty="0">
                <a:solidFill>
                  <a:srgbClr val="002060"/>
                </a:solidFill>
                <a:latin typeface="Arial" panose="020B0604020202020204" pitchFamily="34" charset="0"/>
                <a:cs typeface="Arial" panose="020B0604020202020204" pitchFamily="34" charset="0"/>
              </a:rPr>
              <a:t>higher</a:t>
            </a:r>
            <a:endParaRPr lang="en-US" sz="2000" b="1" dirty="0">
              <a:solidFill>
                <a:srgbClr val="002060"/>
              </a:solidFill>
              <a:latin typeface="Arial" panose="020B0604020202020204" pitchFamily="34" charset="0"/>
              <a:cs typeface="Arial" panose="020B0604020202020204" pitchFamily="34" charset="0"/>
            </a:endParaRPr>
          </a:p>
        </p:txBody>
      </p:sp>
      <p:pic>
        <p:nvPicPr>
          <p:cNvPr id="13" name="Picture 12" descr="Shape, circle&#10;&#10;Description automatically generated">
            <a:extLst>
              <a:ext uri="{FF2B5EF4-FFF2-40B4-BE49-F238E27FC236}">
                <a16:creationId xmlns:a16="http://schemas.microsoft.com/office/drawing/2014/main" id="{F02C1D38-0038-ED4E-9116-231B599A621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403061" y="3452127"/>
            <a:ext cx="1930463" cy="1787608"/>
          </a:xfrm>
          <a:prstGeom prst="rect">
            <a:avLst/>
          </a:prstGeom>
        </p:spPr>
      </p:pic>
      <p:sp>
        <p:nvSpPr>
          <p:cNvPr id="14" name="TextBox 13">
            <a:extLst>
              <a:ext uri="{FF2B5EF4-FFF2-40B4-BE49-F238E27FC236}">
                <a16:creationId xmlns:a16="http://schemas.microsoft.com/office/drawing/2014/main" id="{F0DFCCED-C5BC-F547-B11C-3802231D3AE9}"/>
              </a:ext>
            </a:extLst>
          </p:cNvPr>
          <p:cNvSpPr txBox="1"/>
          <p:nvPr/>
        </p:nvSpPr>
        <p:spPr>
          <a:xfrm>
            <a:off x="7302963" y="4155275"/>
            <a:ext cx="1494020" cy="830997"/>
          </a:xfrm>
          <a:prstGeom prst="rect">
            <a:avLst/>
          </a:prstGeom>
          <a:noFill/>
        </p:spPr>
        <p:txBody>
          <a:bodyPr wrap="square" rtlCol="0">
            <a:spAutoFit/>
          </a:bodyPr>
          <a:lstStyle/>
          <a:p>
            <a:pPr algn="ctr"/>
            <a:r>
              <a:rPr lang="en-US" sz="2800" b="1" dirty="0">
                <a:solidFill>
                  <a:srgbClr val="002060"/>
                </a:solidFill>
                <a:latin typeface="Arial" panose="020B0604020202020204" pitchFamily="34" charset="0"/>
                <a:cs typeface="Arial" panose="020B0604020202020204" pitchFamily="34" charset="0"/>
              </a:rPr>
              <a:t>31x</a:t>
            </a:r>
          </a:p>
          <a:p>
            <a:pPr algn="ctr"/>
            <a:r>
              <a:rPr lang="en-US" sz="2000" dirty="0">
                <a:solidFill>
                  <a:srgbClr val="002060"/>
                </a:solidFill>
                <a:latin typeface="Arial" panose="020B0604020202020204" pitchFamily="34" charset="0"/>
                <a:cs typeface="Arial" panose="020B0604020202020204" pitchFamily="34" charset="0"/>
              </a:rPr>
              <a:t>higher</a:t>
            </a:r>
            <a:endParaRPr lang="en-US" sz="2000" b="1" dirty="0">
              <a:solidFill>
                <a:srgbClr val="002060"/>
              </a:solidFill>
              <a:latin typeface="Arial" panose="020B0604020202020204" pitchFamily="34" charset="0"/>
              <a:cs typeface="Arial" panose="020B0604020202020204" pitchFamily="34" charset="0"/>
            </a:endParaRPr>
          </a:p>
        </p:txBody>
      </p:sp>
      <p:pic>
        <p:nvPicPr>
          <p:cNvPr id="15" name="Picture 14" descr="Shape, circle&#10;&#10;Description automatically generated">
            <a:extLst>
              <a:ext uri="{FF2B5EF4-FFF2-40B4-BE49-F238E27FC236}">
                <a16:creationId xmlns:a16="http://schemas.microsoft.com/office/drawing/2014/main" id="{1E5455FA-3938-804F-AC98-E678B1027A8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727161" y="3452127"/>
            <a:ext cx="1930463" cy="1787608"/>
          </a:xfrm>
          <a:prstGeom prst="rect">
            <a:avLst/>
          </a:prstGeom>
        </p:spPr>
      </p:pic>
      <p:sp>
        <p:nvSpPr>
          <p:cNvPr id="16" name="TextBox 15">
            <a:extLst>
              <a:ext uri="{FF2B5EF4-FFF2-40B4-BE49-F238E27FC236}">
                <a16:creationId xmlns:a16="http://schemas.microsoft.com/office/drawing/2014/main" id="{92768DA6-227A-514D-8C99-1D8AC9772CE6}"/>
              </a:ext>
            </a:extLst>
          </p:cNvPr>
          <p:cNvSpPr txBox="1"/>
          <p:nvPr/>
        </p:nvSpPr>
        <p:spPr>
          <a:xfrm>
            <a:off x="9627063" y="4155275"/>
            <a:ext cx="1494020" cy="830997"/>
          </a:xfrm>
          <a:prstGeom prst="rect">
            <a:avLst/>
          </a:prstGeom>
          <a:noFill/>
        </p:spPr>
        <p:txBody>
          <a:bodyPr wrap="square" rtlCol="0">
            <a:spAutoFit/>
          </a:bodyPr>
          <a:lstStyle/>
          <a:p>
            <a:pPr algn="ctr"/>
            <a:r>
              <a:rPr lang="en-US" sz="2800" b="1" dirty="0">
                <a:solidFill>
                  <a:srgbClr val="002060"/>
                </a:solidFill>
                <a:latin typeface="Arial" panose="020B0604020202020204" pitchFamily="34" charset="0"/>
                <a:cs typeface="Arial" panose="020B0604020202020204" pitchFamily="34" charset="0"/>
              </a:rPr>
              <a:t>3x</a:t>
            </a:r>
            <a:endParaRPr lang="en-US" sz="2400" b="1" dirty="0">
              <a:solidFill>
                <a:srgbClr val="002060"/>
              </a:solidFill>
              <a:latin typeface="Arial" panose="020B0604020202020204" pitchFamily="34" charset="0"/>
              <a:cs typeface="Arial" panose="020B0604020202020204" pitchFamily="34" charset="0"/>
            </a:endParaRPr>
          </a:p>
          <a:p>
            <a:pPr algn="ctr"/>
            <a:r>
              <a:rPr lang="en-US" sz="2000" dirty="0">
                <a:solidFill>
                  <a:srgbClr val="002060"/>
                </a:solidFill>
                <a:latin typeface="Arial" panose="020B0604020202020204" pitchFamily="34" charset="0"/>
                <a:cs typeface="Arial" panose="020B0604020202020204" pitchFamily="34" charset="0"/>
              </a:rPr>
              <a:t>higher</a:t>
            </a:r>
            <a:endParaRPr lang="en-US" sz="2000" b="1"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499679"/>
      </p:ext>
    </p:extLst>
  </p:cSld>
  <p:clrMapOvr>
    <a:masterClrMapping/>
  </p:clrMapOvr>
  <mc:AlternateContent xmlns:mc="http://schemas.openxmlformats.org/markup-compatibility/2006" xmlns:p14="http://schemas.microsoft.com/office/powerpoint/2010/main">
    <mc:Choice Requires="p14">
      <p:transition spd="slow" p14:dur="2000" advTm="80984"/>
    </mc:Choice>
    <mc:Fallback xmlns="">
      <p:transition spd="slow" advTm="8098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755886-AC1F-B14E-A6F0-6FCE16AF6E5A}"/>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38150" y="274808"/>
            <a:ext cx="4400550" cy="5095144"/>
          </a:xfrm>
          <a:prstGeom prst="rect">
            <a:avLst/>
          </a:prstGeom>
        </p:spPr>
      </p:pic>
      <p:sp>
        <p:nvSpPr>
          <p:cNvPr id="5" name="Title 4">
            <a:extLst>
              <a:ext uri="{FF2B5EF4-FFF2-40B4-BE49-F238E27FC236}">
                <a16:creationId xmlns:a16="http://schemas.microsoft.com/office/drawing/2014/main" id="{CDD69E4F-4803-8D4E-AB68-58300AE0E188}"/>
              </a:ext>
            </a:extLst>
          </p:cNvPr>
          <p:cNvSpPr>
            <a:spLocks noGrp="1"/>
          </p:cNvSpPr>
          <p:nvPr>
            <p:ph type="title"/>
          </p:nvPr>
        </p:nvSpPr>
        <p:spPr>
          <a:xfrm>
            <a:off x="5139104" y="1488048"/>
            <a:ext cx="7052896" cy="2638476"/>
          </a:xfrm>
        </p:spPr>
        <p:txBody>
          <a:bodyPr/>
          <a:lstStyle/>
          <a:p>
            <a:r>
              <a:rPr lang="en-US" dirty="0"/>
              <a:t>Demographics and Operator Characteristics </a:t>
            </a:r>
          </a:p>
        </p:txBody>
      </p:sp>
    </p:spTree>
    <p:extLst>
      <p:ext uri="{BB962C8B-B14F-4D97-AF65-F5344CB8AC3E}">
        <p14:creationId xmlns:p14="http://schemas.microsoft.com/office/powerpoint/2010/main" val="195202220"/>
      </p:ext>
    </p:extLst>
  </p:cSld>
  <p:clrMapOvr>
    <a:masterClrMapping/>
  </p:clrMapOvr>
  <mc:AlternateContent xmlns:mc="http://schemas.openxmlformats.org/markup-compatibility/2006" xmlns:p14="http://schemas.microsoft.com/office/powerpoint/2010/main">
    <mc:Choice Requires="p14">
      <p:transition spd="slow" p14:dur="2000" advTm="14550"/>
    </mc:Choice>
    <mc:Fallback xmlns="">
      <p:transition spd="slow" advTm="1455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BC6E-1FEA-410F-9AF9-59B6DE23FD6D}"/>
              </a:ext>
            </a:extLst>
          </p:cNvPr>
          <p:cNvSpPr>
            <a:spLocks noGrp="1"/>
          </p:cNvSpPr>
          <p:nvPr>
            <p:ph type="title"/>
          </p:nvPr>
        </p:nvSpPr>
        <p:spPr>
          <a:xfrm>
            <a:off x="839788" y="365125"/>
            <a:ext cx="10515600" cy="962197"/>
          </a:xfrm>
        </p:spPr>
        <p:txBody>
          <a:bodyPr>
            <a:normAutofit fontScale="90000"/>
          </a:bodyPr>
          <a:lstStyle/>
          <a:p>
            <a:r>
              <a:rPr lang="en-US" dirty="0"/>
              <a:t>Who is involved in crashes in Texas?</a:t>
            </a:r>
            <a:br>
              <a:rPr lang="en-US" dirty="0"/>
            </a:br>
            <a:r>
              <a:rPr lang="en-US" dirty="0"/>
              <a:t>(2015-2020) </a:t>
            </a:r>
          </a:p>
        </p:txBody>
      </p:sp>
      <p:sp>
        <p:nvSpPr>
          <p:cNvPr id="3" name="Text Placeholder 2">
            <a:extLst>
              <a:ext uri="{FF2B5EF4-FFF2-40B4-BE49-F238E27FC236}">
                <a16:creationId xmlns:a16="http://schemas.microsoft.com/office/drawing/2014/main" id="{E2808537-814A-408A-9D63-CC2AA009E461}"/>
              </a:ext>
            </a:extLst>
          </p:cNvPr>
          <p:cNvSpPr>
            <a:spLocks noGrp="1"/>
          </p:cNvSpPr>
          <p:nvPr>
            <p:ph type="body" idx="1"/>
          </p:nvPr>
        </p:nvSpPr>
        <p:spPr>
          <a:xfrm>
            <a:off x="839788" y="1641632"/>
            <a:ext cx="5157787" cy="823912"/>
          </a:xfrm>
        </p:spPr>
        <p:txBody>
          <a:bodyPr/>
          <a:lstStyle/>
          <a:p>
            <a:r>
              <a:rPr lang="en-US" dirty="0">
                <a:solidFill>
                  <a:srgbClr val="C00000"/>
                </a:solidFill>
              </a:rPr>
              <a:t>Motorcycle Operator    	</a:t>
            </a:r>
          </a:p>
        </p:txBody>
      </p:sp>
      <p:sp>
        <p:nvSpPr>
          <p:cNvPr id="5" name="Text Placeholder 4">
            <a:extLst>
              <a:ext uri="{FF2B5EF4-FFF2-40B4-BE49-F238E27FC236}">
                <a16:creationId xmlns:a16="http://schemas.microsoft.com/office/drawing/2014/main" id="{47431E32-600C-4FBD-B4C6-C90922E49B19}"/>
              </a:ext>
            </a:extLst>
          </p:cNvPr>
          <p:cNvSpPr>
            <a:spLocks noGrp="1"/>
          </p:cNvSpPr>
          <p:nvPr>
            <p:ph type="body" sz="quarter" idx="3"/>
          </p:nvPr>
        </p:nvSpPr>
        <p:spPr>
          <a:xfrm>
            <a:off x="6679584" y="1641632"/>
            <a:ext cx="5183188" cy="823912"/>
          </a:xfrm>
        </p:spPr>
        <p:txBody>
          <a:bodyPr/>
          <a:lstStyle/>
          <a:p>
            <a:r>
              <a:rPr lang="en-US" dirty="0">
                <a:solidFill>
                  <a:srgbClr val="002060"/>
                </a:solidFill>
              </a:rPr>
              <a:t>Passenger Car Driver</a:t>
            </a:r>
            <a:endParaRPr lang="en-US" dirty="0">
              <a:solidFill>
                <a:srgbClr val="002060"/>
              </a:solidFill>
              <a:highlight>
                <a:srgbClr val="FFFF00"/>
              </a:highlight>
            </a:endParaRPr>
          </a:p>
        </p:txBody>
      </p:sp>
      <p:pic>
        <p:nvPicPr>
          <p:cNvPr id="9" name="Picture 8">
            <a:extLst>
              <a:ext uri="{FF2B5EF4-FFF2-40B4-BE49-F238E27FC236}">
                <a16:creationId xmlns:a16="http://schemas.microsoft.com/office/drawing/2014/main" id="{E564D402-475C-4534-B993-98B563BCE33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84955" y="1485623"/>
            <a:ext cx="1266622" cy="841248"/>
          </a:xfrm>
          <a:prstGeom prst="rect">
            <a:avLst/>
          </a:prstGeom>
        </p:spPr>
      </p:pic>
      <p:pic>
        <p:nvPicPr>
          <p:cNvPr id="10" name="Picture 9">
            <a:extLst>
              <a:ext uri="{FF2B5EF4-FFF2-40B4-BE49-F238E27FC236}">
                <a16:creationId xmlns:a16="http://schemas.microsoft.com/office/drawing/2014/main" id="{1CB337D4-A30F-4B00-975F-2C50CBE1F8E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338660" y="1485623"/>
            <a:ext cx="1013552" cy="841248"/>
          </a:xfrm>
          <a:prstGeom prst="rect">
            <a:avLst/>
          </a:prstGeom>
        </p:spPr>
      </p:pic>
      <p:graphicFrame>
        <p:nvGraphicFramePr>
          <p:cNvPr id="15" name="Chart 14">
            <a:extLst>
              <a:ext uri="{FF2B5EF4-FFF2-40B4-BE49-F238E27FC236}">
                <a16:creationId xmlns:a16="http://schemas.microsoft.com/office/drawing/2014/main" id="{6D20AC38-E880-42F4-8EDE-B1BBBEA7E125}"/>
              </a:ext>
            </a:extLst>
          </p:cNvPr>
          <p:cNvGraphicFramePr/>
          <p:nvPr>
            <p:extLst>
              <p:ext uri="{D42A27DB-BD31-4B8C-83A1-F6EECF244321}">
                <p14:modId xmlns:p14="http://schemas.microsoft.com/office/powerpoint/2010/main" val="1509967771"/>
              </p:ext>
            </p:extLst>
          </p:nvPr>
        </p:nvGraphicFramePr>
        <p:xfrm>
          <a:off x="6549231" y="2603596"/>
          <a:ext cx="4429125" cy="26098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Chart 15">
            <a:extLst>
              <a:ext uri="{FF2B5EF4-FFF2-40B4-BE49-F238E27FC236}">
                <a16:creationId xmlns:a16="http://schemas.microsoft.com/office/drawing/2014/main" id="{157AEA3B-225C-4D1B-AD64-702F15859603}"/>
              </a:ext>
            </a:extLst>
          </p:cNvPr>
          <p:cNvGraphicFramePr/>
          <p:nvPr>
            <p:extLst>
              <p:ext uri="{D42A27DB-BD31-4B8C-83A1-F6EECF244321}">
                <p14:modId xmlns:p14="http://schemas.microsoft.com/office/powerpoint/2010/main" val="777360253"/>
              </p:ext>
            </p:extLst>
          </p:nvPr>
        </p:nvGraphicFramePr>
        <p:xfrm>
          <a:off x="839788" y="2485172"/>
          <a:ext cx="4572000"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842454935"/>
      </p:ext>
    </p:extLst>
  </p:cSld>
  <p:clrMapOvr>
    <a:masterClrMapping/>
  </p:clrMapOvr>
  <mc:AlternateContent xmlns:mc="http://schemas.openxmlformats.org/markup-compatibility/2006" xmlns:p14="http://schemas.microsoft.com/office/powerpoint/2010/main">
    <mc:Choice Requires="p14">
      <p:transition spd="slow" p14:dur="2000" advTm="59001"/>
    </mc:Choice>
    <mc:Fallback xmlns="">
      <p:transition spd="slow" advTm="5900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6ABA18-D43D-514D-A415-FB01A42A7649}"/>
              </a:ext>
            </a:extLst>
          </p:cNvPr>
          <p:cNvSpPr/>
          <p:nvPr/>
        </p:nvSpPr>
        <p:spPr>
          <a:xfrm>
            <a:off x="465826" y="3281121"/>
            <a:ext cx="11197087" cy="1929234"/>
          </a:xfrm>
          <a:prstGeom prst="rect">
            <a:avLst/>
          </a:prstGeom>
          <a:solidFill>
            <a:srgbClr val="FEEBD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A2BC6E-1FEA-410F-9AF9-59B6DE23FD6D}"/>
              </a:ext>
            </a:extLst>
          </p:cNvPr>
          <p:cNvSpPr>
            <a:spLocks noGrp="1"/>
          </p:cNvSpPr>
          <p:nvPr>
            <p:ph type="title"/>
          </p:nvPr>
        </p:nvSpPr>
        <p:spPr/>
        <p:txBody>
          <a:bodyPr/>
          <a:lstStyle/>
          <a:p>
            <a:r>
              <a:rPr lang="en-US" dirty="0"/>
              <a:t>Who is involved in crashes in Texas?</a:t>
            </a:r>
            <a:br>
              <a:rPr lang="en-US" dirty="0"/>
            </a:br>
            <a:r>
              <a:rPr lang="en-US" dirty="0"/>
              <a:t>(2015-2020) </a:t>
            </a:r>
          </a:p>
        </p:txBody>
      </p:sp>
      <p:sp>
        <p:nvSpPr>
          <p:cNvPr id="3" name="Text Placeholder 2">
            <a:extLst>
              <a:ext uri="{FF2B5EF4-FFF2-40B4-BE49-F238E27FC236}">
                <a16:creationId xmlns:a16="http://schemas.microsoft.com/office/drawing/2014/main" id="{E2808537-814A-408A-9D63-CC2AA009E461}"/>
              </a:ext>
            </a:extLst>
          </p:cNvPr>
          <p:cNvSpPr>
            <a:spLocks noGrp="1"/>
          </p:cNvSpPr>
          <p:nvPr>
            <p:ph type="body" idx="1"/>
          </p:nvPr>
        </p:nvSpPr>
        <p:spPr>
          <a:xfrm>
            <a:off x="2482905" y="2078711"/>
            <a:ext cx="2312132" cy="814387"/>
          </a:xfrm>
        </p:spPr>
        <p:txBody>
          <a:bodyPr>
            <a:noAutofit/>
          </a:bodyPr>
          <a:lstStyle/>
          <a:p>
            <a:r>
              <a:rPr lang="en-US" sz="2800" dirty="0"/>
              <a:t>Motorcycle Operator    	</a:t>
            </a:r>
          </a:p>
        </p:txBody>
      </p:sp>
      <p:sp>
        <p:nvSpPr>
          <p:cNvPr id="4" name="Content Placeholder 3">
            <a:extLst>
              <a:ext uri="{FF2B5EF4-FFF2-40B4-BE49-F238E27FC236}">
                <a16:creationId xmlns:a16="http://schemas.microsoft.com/office/drawing/2014/main" id="{D904A946-E485-46CA-9E7D-C26203D50F89}"/>
              </a:ext>
            </a:extLst>
          </p:cNvPr>
          <p:cNvSpPr>
            <a:spLocks noGrp="1"/>
          </p:cNvSpPr>
          <p:nvPr>
            <p:ph sz="half" idx="2"/>
          </p:nvPr>
        </p:nvSpPr>
        <p:spPr>
          <a:xfrm>
            <a:off x="6505126" y="2038706"/>
            <a:ext cx="5157787" cy="814387"/>
          </a:xfrm>
        </p:spPr>
        <p:txBody>
          <a:bodyPr>
            <a:normAutofit lnSpcReduction="10000"/>
          </a:bodyPr>
          <a:lstStyle/>
          <a:p>
            <a:pPr marL="0" indent="0" algn="ctr">
              <a:buNone/>
            </a:pPr>
            <a:r>
              <a:rPr lang="en-US" sz="5400" dirty="0">
                <a:solidFill>
                  <a:srgbClr val="C00000"/>
                </a:solidFill>
              </a:rPr>
              <a:t>95% </a:t>
            </a:r>
            <a:r>
              <a:rPr lang="en-US" sz="5400" dirty="0"/>
              <a:t>male </a:t>
            </a:r>
          </a:p>
          <a:p>
            <a:endParaRPr lang="en-US" dirty="0"/>
          </a:p>
        </p:txBody>
      </p:sp>
      <p:sp>
        <p:nvSpPr>
          <p:cNvPr id="5" name="Text Placeholder 4">
            <a:extLst>
              <a:ext uri="{FF2B5EF4-FFF2-40B4-BE49-F238E27FC236}">
                <a16:creationId xmlns:a16="http://schemas.microsoft.com/office/drawing/2014/main" id="{47431E32-600C-4FBD-B4C6-C90922E49B19}"/>
              </a:ext>
            </a:extLst>
          </p:cNvPr>
          <p:cNvSpPr>
            <a:spLocks noGrp="1"/>
          </p:cNvSpPr>
          <p:nvPr>
            <p:ph type="body" sz="quarter" idx="3"/>
          </p:nvPr>
        </p:nvSpPr>
        <p:spPr>
          <a:xfrm>
            <a:off x="2482905" y="3910206"/>
            <a:ext cx="2551063" cy="841248"/>
          </a:xfrm>
        </p:spPr>
        <p:txBody>
          <a:bodyPr>
            <a:noAutofit/>
          </a:bodyPr>
          <a:lstStyle/>
          <a:p>
            <a:r>
              <a:rPr lang="en-US" sz="2800" dirty="0"/>
              <a:t>Passenger Car Driver</a:t>
            </a:r>
            <a:endParaRPr lang="en-US" sz="2800" dirty="0">
              <a:highlight>
                <a:srgbClr val="FFFF00"/>
              </a:highlight>
            </a:endParaRPr>
          </a:p>
        </p:txBody>
      </p:sp>
      <p:pic>
        <p:nvPicPr>
          <p:cNvPr id="7" name="Content Placeholder 9" descr="Icon&#10;&#10;Description automatically generated">
            <a:extLst>
              <a:ext uri="{FF2B5EF4-FFF2-40B4-BE49-F238E27FC236}">
                <a16:creationId xmlns:a16="http://schemas.microsoft.com/office/drawing/2014/main" id="{3DE68F1B-DFDC-4B8F-86BE-2914487EC14A}"/>
              </a:ext>
            </a:extLst>
          </p:cNvPr>
          <p:cNvPicPr>
            <a:picLocks noChangeAspect="1"/>
          </p:cNvPicPr>
          <p:nvPr/>
        </p:nvPicPr>
        <p:blipFill>
          <a:blip r:embed="rId3" cstate="hqprint">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5084252" y="1289888"/>
            <a:ext cx="1960234" cy="3920466"/>
          </a:xfrm>
          <a:prstGeom prst="rect">
            <a:avLst/>
          </a:prstGeom>
        </p:spPr>
      </p:pic>
      <p:pic>
        <p:nvPicPr>
          <p:cNvPr id="9" name="Picture 8">
            <a:extLst>
              <a:ext uri="{FF2B5EF4-FFF2-40B4-BE49-F238E27FC236}">
                <a16:creationId xmlns:a16="http://schemas.microsoft.com/office/drawing/2014/main" id="{E564D402-475C-4534-B993-98B563BCE33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94550" y="2065280"/>
            <a:ext cx="1266622" cy="841248"/>
          </a:xfrm>
          <a:prstGeom prst="rect">
            <a:avLst/>
          </a:prstGeom>
        </p:spPr>
      </p:pic>
      <p:pic>
        <p:nvPicPr>
          <p:cNvPr id="10" name="Picture 9">
            <a:extLst>
              <a:ext uri="{FF2B5EF4-FFF2-40B4-BE49-F238E27FC236}">
                <a16:creationId xmlns:a16="http://schemas.microsoft.com/office/drawing/2014/main" id="{1CB337D4-A30F-4B00-975F-2C50CBE1F8E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121085" y="3910206"/>
            <a:ext cx="1013552" cy="841248"/>
          </a:xfrm>
          <a:prstGeom prst="rect">
            <a:avLst/>
          </a:prstGeom>
        </p:spPr>
      </p:pic>
      <p:sp>
        <p:nvSpPr>
          <p:cNvPr id="13" name="Content Placeholder 3">
            <a:extLst>
              <a:ext uri="{FF2B5EF4-FFF2-40B4-BE49-F238E27FC236}">
                <a16:creationId xmlns:a16="http://schemas.microsoft.com/office/drawing/2014/main" id="{CC0958C5-6009-4EB5-A7EC-51D79C56E449}"/>
              </a:ext>
            </a:extLst>
          </p:cNvPr>
          <p:cNvSpPr txBox="1">
            <a:spLocks/>
          </p:cNvSpPr>
          <p:nvPr/>
        </p:nvSpPr>
        <p:spPr>
          <a:xfrm>
            <a:off x="6471093" y="3918874"/>
            <a:ext cx="5157787" cy="8239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dirty="0">
                <a:solidFill>
                  <a:srgbClr val="C00000"/>
                </a:solidFill>
              </a:rPr>
              <a:t>52% </a:t>
            </a:r>
            <a:r>
              <a:rPr lang="en-US" sz="5400" dirty="0"/>
              <a:t>male </a:t>
            </a:r>
          </a:p>
          <a:p>
            <a:endParaRPr lang="en-US" dirty="0"/>
          </a:p>
        </p:txBody>
      </p:sp>
      <p:sp>
        <p:nvSpPr>
          <p:cNvPr id="8" name="TextBox 7">
            <a:extLst>
              <a:ext uri="{FF2B5EF4-FFF2-40B4-BE49-F238E27FC236}">
                <a16:creationId xmlns:a16="http://schemas.microsoft.com/office/drawing/2014/main" id="{32A6A3AF-BAFD-4B66-A304-C9EE7ADE851D}"/>
              </a:ext>
            </a:extLst>
          </p:cNvPr>
          <p:cNvSpPr txBox="1"/>
          <p:nvPr/>
        </p:nvSpPr>
        <p:spPr>
          <a:xfrm>
            <a:off x="8717890" y="6793625"/>
            <a:ext cx="6337962" cy="230832"/>
          </a:xfrm>
          <a:prstGeom prst="rect">
            <a:avLst/>
          </a:prstGeom>
          <a:noFill/>
        </p:spPr>
        <p:txBody>
          <a:bodyPr wrap="square" rtlCol="0">
            <a:spAutoFit/>
          </a:bodyPr>
          <a:lstStyle/>
          <a:p>
            <a:r>
              <a:rPr lang="en-US" sz="900" dirty="0">
                <a:hlinkClick r:id="rId4" tooltip="https://commons.wikimedia.org/wiki/File:Blue_person_pictogram.svg"/>
              </a:rPr>
              <a:t>This Photo</a:t>
            </a:r>
            <a:r>
              <a:rPr lang="en-US" sz="900" dirty="0"/>
              <a:t> by Unknown Author is licensed under </a:t>
            </a:r>
            <a:r>
              <a:rPr lang="en-US" sz="900" dirty="0">
                <a:hlinkClick r:id="rId7" tooltip="https://creativecommons.org/licenses/by-sa/3.0/"/>
              </a:rPr>
              <a:t>CC BY-SA</a:t>
            </a:r>
            <a:endParaRPr lang="en-US" sz="900" dirty="0"/>
          </a:p>
        </p:txBody>
      </p:sp>
    </p:spTree>
    <p:extLst>
      <p:ext uri="{BB962C8B-B14F-4D97-AF65-F5344CB8AC3E}">
        <p14:creationId xmlns:p14="http://schemas.microsoft.com/office/powerpoint/2010/main" val="748761737"/>
      </p:ext>
    </p:extLst>
  </p:cSld>
  <p:clrMapOvr>
    <a:masterClrMapping/>
  </p:clrMapOvr>
  <mc:AlternateContent xmlns:mc="http://schemas.openxmlformats.org/markup-compatibility/2006" xmlns:p14="http://schemas.microsoft.com/office/powerpoint/2010/main">
    <mc:Choice Requires="p14">
      <p:transition spd="slow" p14:dur="2000" advTm="24646"/>
    </mc:Choice>
    <mc:Fallback xmlns="">
      <p:transition spd="slow" advTm="2464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70F8740-D694-2749-9FD2-36629638E4EC}"/>
              </a:ext>
            </a:extLst>
          </p:cNvPr>
          <p:cNvSpPr/>
          <p:nvPr/>
        </p:nvSpPr>
        <p:spPr>
          <a:xfrm>
            <a:off x="6096000" y="1307419"/>
            <a:ext cx="5469091" cy="3902936"/>
          </a:xfrm>
          <a:prstGeom prst="rect">
            <a:avLst/>
          </a:prstGeom>
          <a:solidFill>
            <a:schemeClr val="accent1">
              <a:lumMod val="40000"/>
              <a:lumOff val="60000"/>
              <a:alpha val="47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D55150-69FD-7042-BE47-07FAB8230E1B}"/>
              </a:ext>
            </a:extLst>
          </p:cNvPr>
          <p:cNvSpPr/>
          <p:nvPr/>
        </p:nvSpPr>
        <p:spPr>
          <a:xfrm>
            <a:off x="465826" y="1307419"/>
            <a:ext cx="5469091" cy="3902936"/>
          </a:xfrm>
          <a:prstGeom prst="rect">
            <a:avLst/>
          </a:prstGeom>
          <a:solidFill>
            <a:srgbClr val="FEEBD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A2BC6E-1FEA-410F-9AF9-59B6DE23FD6D}"/>
              </a:ext>
            </a:extLst>
          </p:cNvPr>
          <p:cNvSpPr>
            <a:spLocks noGrp="1"/>
          </p:cNvSpPr>
          <p:nvPr>
            <p:ph type="title"/>
          </p:nvPr>
        </p:nvSpPr>
        <p:spPr>
          <a:xfrm>
            <a:off x="380547" y="454151"/>
            <a:ext cx="10515600" cy="906965"/>
          </a:xfrm>
        </p:spPr>
        <p:txBody>
          <a:bodyPr/>
          <a:lstStyle/>
          <a:p>
            <a:r>
              <a:rPr lang="en-US" dirty="0"/>
              <a:t>License Status in Texas (2015-2020) </a:t>
            </a:r>
          </a:p>
        </p:txBody>
      </p:sp>
      <p:sp>
        <p:nvSpPr>
          <p:cNvPr id="3" name="Text Placeholder 2">
            <a:extLst>
              <a:ext uri="{FF2B5EF4-FFF2-40B4-BE49-F238E27FC236}">
                <a16:creationId xmlns:a16="http://schemas.microsoft.com/office/drawing/2014/main" id="{E2808537-814A-408A-9D63-CC2AA009E461}"/>
              </a:ext>
            </a:extLst>
          </p:cNvPr>
          <p:cNvSpPr>
            <a:spLocks noGrp="1"/>
          </p:cNvSpPr>
          <p:nvPr>
            <p:ph type="body" idx="1"/>
          </p:nvPr>
        </p:nvSpPr>
        <p:spPr/>
        <p:txBody>
          <a:bodyPr/>
          <a:lstStyle/>
          <a:p>
            <a:r>
              <a:rPr lang="en-US" dirty="0">
                <a:solidFill>
                  <a:srgbClr val="C00000"/>
                </a:solidFill>
              </a:rPr>
              <a:t>Motorcycle Operator		</a:t>
            </a:r>
          </a:p>
        </p:txBody>
      </p:sp>
      <p:sp>
        <p:nvSpPr>
          <p:cNvPr id="4" name="Content Placeholder 3">
            <a:extLst>
              <a:ext uri="{FF2B5EF4-FFF2-40B4-BE49-F238E27FC236}">
                <a16:creationId xmlns:a16="http://schemas.microsoft.com/office/drawing/2014/main" id="{D904A946-E485-46CA-9E7D-C26203D50F89}"/>
              </a:ext>
            </a:extLst>
          </p:cNvPr>
          <p:cNvSpPr>
            <a:spLocks noGrp="1"/>
          </p:cNvSpPr>
          <p:nvPr>
            <p:ph sz="half" idx="2"/>
          </p:nvPr>
        </p:nvSpPr>
        <p:spPr>
          <a:xfrm>
            <a:off x="712400" y="2591334"/>
            <a:ext cx="4975942" cy="2671762"/>
          </a:xfrm>
        </p:spPr>
        <p:txBody>
          <a:bodyPr>
            <a:normAutofit/>
          </a:bodyPr>
          <a:lstStyle/>
          <a:p>
            <a:pPr marL="0" indent="0">
              <a:buNone/>
            </a:pPr>
            <a:r>
              <a:rPr lang="en-US" sz="4400" dirty="0">
                <a:solidFill>
                  <a:srgbClr val="C00000"/>
                </a:solidFill>
              </a:rPr>
              <a:t>41% </a:t>
            </a:r>
            <a:r>
              <a:rPr lang="en-US" dirty="0"/>
              <a:t>did not possess the valid license/endorsement for a motorcycle </a:t>
            </a:r>
          </a:p>
          <a:p>
            <a:pPr marL="0" indent="0">
              <a:buNone/>
            </a:pPr>
            <a:endParaRPr lang="en-US" dirty="0"/>
          </a:p>
        </p:txBody>
      </p:sp>
      <p:sp>
        <p:nvSpPr>
          <p:cNvPr id="5" name="Text Placeholder 4">
            <a:extLst>
              <a:ext uri="{FF2B5EF4-FFF2-40B4-BE49-F238E27FC236}">
                <a16:creationId xmlns:a16="http://schemas.microsoft.com/office/drawing/2014/main" id="{47431E32-600C-4FBD-B4C6-C90922E49B19}"/>
              </a:ext>
            </a:extLst>
          </p:cNvPr>
          <p:cNvSpPr>
            <a:spLocks noGrp="1"/>
          </p:cNvSpPr>
          <p:nvPr>
            <p:ph type="body" sz="quarter" idx="3"/>
          </p:nvPr>
        </p:nvSpPr>
        <p:spPr/>
        <p:txBody>
          <a:bodyPr/>
          <a:lstStyle/>
          <a:p>
            <a:r>
              <a:rPr lang="en-US" dirty="0">
                <a:solidFill>
                  <a:srgbClr val="002060"/>
                </a:solidFill>
              </a:rPr>
              <a:t>Passenger Car Driver </a:t>
            </a:r>
          </a:p>
        </p:txBody>
      </p:sp>
      <p:sp>
        <p:nvSpPr>
          <p:cNvPr id="6" name="Content Placeholder 5">
            <a:extLst>
              <a:ext uri="{FF2B5EF4-FFF2-40B4-BE49-F238E27FC236}">
                <a16:creationId xmlns:a16="http://schemas.microsoft.com/office/drawing/2014/main" id="{0FA4025E-24A5-4A87-99EF-9250D6E47106}"/>
              </a:ext>
            </a:extLst>
          </p:cNvPr>
          <p:cNvSpPr>
            <a:spLocks noGrp="1"/>
          </p:cNvSpPr>
          <p:nvPr>
            <p:ph sz="quarter" idx="4"/>
          </p:nvPr>
        </p:nvSpPr>
        <p:spPr>
          <a:xfrm>
            <a:off x="6307291" y="2591334"/>
            <a:ext cx="5046509" cy="2671762"/>
          </a:xfrm>
        </p:spPr>
        <p:txBody>
          <a:bodyPr>
            <a:normAutofit/>
          </a:bodyPr>
          <a:lstStyle/>
          <a:p>
            <a:pPr marL="0" indent="0">
              <a:buNone/>
            </a:pPr>
            <a:r>
              <a:rPr lang="en-US" sz="4400" dirty="0">
                <a:solidFill>
                  <a:srgbClr val="C00000"/>
                </a:solidFill>
              </a:rPr>
              <a:t>11% </a:t>
            </a:r>
            <a:r>
              <a:rPr lang="en-US" dirty="0"/>
              <a:t>did not possess a valid license for vehicle class</a:t>
            </a:r>
          </a:p>
        </p:txBody>
      </p:sp>
      <p:pic>
        <p:nvPicPr>
          <p:cNvPr id="7" name="Picture 6">
            <a:extLst>
              <a:ext uri="{FF2B5EF4-FFF2-40B4-BE49-F238E27FC236}">
                <a16:creationId xmlns:a16="http://schemas.microsoft.com/office/drawing/2014/main" id="{D05A55EC-BF7C-4A65-9543-5B9334C5466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84955" y="1485623"/>
            <a:ext cx="1266622" cy="841248"/>
          </a:xfrm>
          <a:prstGeom prst="rect">
            <a:avLst/>
          </a:prstGeom>
        </p:spPr>
      </p:pic>
      <p:pic>
        <p:nvPicPr>
          <p:cNvPr id="8" name="Picture 7">
            <a:extLst>
              <a:ext uri="{FF2B5EF4-FFF2-40B4-BE49-F238E27FC236}">
                <a16:creationId xmlns:a16="http://schemas.microsoft.com/office/drawing/2014/main" id="{06690ECE-DF70-44DF-BAA3-F98F687A490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831276" y="1485623"/>
            <a:ext cx="1013552" cy="841248"/>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CD2C2CA0-E96E-D541-8DB2-377869C91F8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t="1" b="3069"/>
          <a:stretch/>
        </p:blipFill>
        <p:spPr>
          <a:xfrm>
            <a:off x="3919212" y="3895991"/>
            <a:ext cx="1798107" cy="1150625"/>
          </a:xfrm>
          <a:prstGeom prst="rect">
            <a:avLst/>
          </a:prstGeom>
          <a:pattFill prst="pct5">
            <a:fgClr>
              <a:schemeClr val="accent1"/>
            </a:fgClr>
            <a:bgClr>
              <a:schemeClr val="bg1"/>
            </a:bgClr>
          </a:pattFill>
        </p:spPr>
      </p:pic>
      <p:pic>
        <p:nvPicPr>
          <p:cNvPr id="11" name="Picture 10" descr="Graphical user interface, text, application&#10;&#10;Description automatically generated">
            <a:extLst>
              <a:ext uri="{FF2B5EF4-FFF2-40B4-BE49-F238E27FC236}">
                <a16:creationId xmlns:a16="http://schemas.microsoft.com/office/drawing/2014/main" id="{EC3951DE-FC8D-184D-9609-7089A2A2634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557282" y="3895992"/>
            <a:ext cx="1798106" cy="1150624"/>
          </a:xfrm>
          <a:prstGeom prst="rect">
            <a:avLst/>
          </a:prstGeom>
        </p:spPr>
      </p:pic>
    </p:spTree>
    <p:extLst>
      <p:ext uri="{BB962C8B-B14F-4D97-AF65-F5344CB8AC3E}">
        <p14:creationId xmlns:p14="http://schemas.microsoft.com/office/powerpoint/2010/main" val="3701054014"/>
      </p:ext>
    </p:extLst>
  </p:cSld>
  <p:clrMapOvr>
    <a:masterClrMapping/>
  </p:clrMapOvr>
  <mc:AlternateContent xmlns:mc="http://schemas.openxmlformats.org/markup-compatibility/2006" xmlns:p14="http://schemas.microsoft.com/office/powerpoint/2010/main">
    <mc:Choice Requires="p14">
      <p:transition spd="slow" p14:dur="2000" advTm="48320"/>
    </mc:Choice>
    <mc:Fallback xmlns="">
      <p:transition spd="slow" advTm="4832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BC6E-1FEA-410F-9AF9-59B6DE23FD6D}"/>
              </a:ext>
            </a:extLst>
          </p:cNvPr>
          <p:cNvSpPr>
            <a:spLocks noGrp="1"/>
          </p:cNvSpPr>
          <p:nvPr>
            <p:ph type="title"/>
          </p:nvPr>
        </p:nvSpPr>
        <p:spPr>
          <a:xfrm>
            <a:off x="439738" y="365126"/>
            <a:ext cx="10515600" cy="823913"/>
          </a:xfrm>
        </p:spPr>
        <p:txBody>
          <a:bodyPr/>
          <a:lstStyle/>
          <a:p>
            <a:r>
              <a:rPr lang="en-US" dirty="0"/>
              <a:t>Helmet Status in Texas (2015-2020)</a:t>
            </a:r>
          </a:p>
        </p:txBody>
      </p:sp>
      <p:sp>
        <p:nvSpPr>
          <p:cNvPr id="3" name="Text Placeholder 2">
            <a:extLst>
              <a:ext uri="{FF2B5EF4-FFF2-40B4-BE49-F238E27FC236}">
                <a16:creationId xmlns:a16="http://schemas.microsoft.com/office/drawing/2014/main" id="{E2808537-814A-408A-9D63-CC2AA009E461}"/>
              </a:ext>
            </a:extLst>
          </p:cNvPr>
          <p:cNvSpPr>
            <a:spLocks noGrp="1"/>
          </p:cNvSpPr>
          <p:nvPr>
            <p:ph type="body" idx="1"/>
          </p:nvPr>
        </p:nvSpPr>
        <p:spPr>
          <a:xfrm>
            <a:off x="771541" y="1231532"/>
            <a:ext cx="4348495" cy="645675"/>
          </a:xfrm>
        </p:spPr>
        <p:txBody>
          <a:bodyPr/>
          <a:lstStyle/>
          <a:p>
            <a:pPr algn="ctr"/>
            <a:r>
              <a:rPr lang="en-US" dirty="0">
                <a:solidFill>
                  <a:srgbClr val="C00000"/>
                </a:solidFill>
              </a:rPr>
              <a:t>Motorcycle Operator</a:t>
            </a:r>
          </a:p>
        </p:txBody>
      </p:sp>
      <p:pic>
        <p:nvPicPr>
          <p:cNvPr id="7" name="Picture 6" descr="Logo, company name&#10;&#10;Description automatically generated">
            <a:extLst>
              <a:ext uri="{FF2B5EF4-FFF2-40B4-BE49-F238E27FC236}">
                <a16:creationId xmlns:a16="http://schemas.microsoft.com/office/drawing/2014/main" id="{25CCE39D-EC71-49E6-809D-46B887F1DADB}"/>
              </a:ext>
            </a:extLst>
          </p:cNvPr>
          <p:cNvPicPr>
            <a:picLocks noChangeAspect="1"/>
          </p:cNvPicPr>
          <p:nvPr/>
        </p:nvPicPr>
        <p:blipFill>
          <a:blip r:embed="rId3"/>
          <a:stretch>
            <a:fillRect/>
          </a:stretch>
        </p:blipFill>
        <p:spPr>
          <a:xfrm>
            <a:off x="633535" y="1633242"/>
            <a:ext cx="4624507" cy="3691311"/>
          </a:xfrm>
          <a:prstGeom prst="rect">
            <a:avLst/>
          </a:prstGeom>
        </p:spPr>
      </p:pic>
      <p:pic>
        <p:nvPicPr>
          <p:cNvPr id="11" name="Picture 10">
            <a:extLst>
              <a:ext uri="{FF2B5EF4-FFF2-40B4-BE49-F238E27FC236}">
                <a16:creationId xmlns:a16="http://schemas.microsoft.com/office/drawing/2014/main" id="{1EBB2261-55BA-FB4C-8C57-07EFD2376216}"/>
              </a:ext>
            </a:extLst>
          </p:cNvPr>
          <p:cNvPicPr>
            <a:picLocks noChangeAspect="1"/>
          </p:cNvPicPr>
          <p:nvPr/>
        </p:nvPicPr>
        <p:blipFill>
          <a:blip r:embed="rId4"/>
          <a:srcRect/>
          <a:stretch/>
        </p:blipFill>
        <p:spPr>
          <a:xfrm>
            <a:off x="5587354" y="1329990"/>
            <a:ext cx="5971111" cy="3994563"/>
          </a:xfrm>
          <a:prstGeom prst="rect">
            <a:avLst/>
          </a:prstGeom>
        </p:spPr>
      </p:pic>
    </p:spTree>
    <p:extLst>
      <p:ext uri="{BB962C8B-B14F-4D97-AF65-F5344CB8AC3E}">
        <p14:creationId xmlns:p14="http://schemas.microsoft.com/office/powerpoint/2010/main" val="1407885219"/>
      </p:ext>
    </p:extLst>
  </p:cSld>
  <p:clrMapOvr>
    <a:masterClrMapping/>
  </p:clrMapOvr>
  <mc:AlternateContent xmlns:mc="http://schemas.openxmlformats.org/markup-compatibility/2006" xmlns:p14="http://schemas.microsoft.com/office/powerpoint/2010/main">
    <mc:Choice Requires="p14">
      <p:transition spd="slow" p14:dur="2000" advTm="21014"/>
    </mc:Choice>
    <mc:Fallback xmlns="">
      <p:transition spd="slow" advTm="2101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47589DD-53B6-5C4D-AB37-22A6816774B9}"/>
              </a:ext>
            </a:extLst>
          </p:cNvPr>
          <p:cNvSpPr/>
          <p:nvPr/>
        </p:nvSpPr>
        <p:spPr>
          <a:xfrm>
            <a:off x="6648450" y="1329989"/>
            <a:ext cx="5031718" cy="3994563"/>
          </a:xfrm>
          <a:prstGeom prst="rect">
            <a:avLst/>
          </a:prstGeom>
          <a:solidFill>
            <a:srgbClr val="FEEBD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A2BC6E-1FEA-410F-9AF9-59B6DE23FD6D}"/>
              </a:ext>
            </a:extLst>
          </p:cNvPr>
          <p:cNvSpPr>
            <a:spLocks noGrp="1"/>
          </p:cNvSpPr>
          <p:nvPr>
            <p:ph type="title"/>
          </p:nvPr>
        </p:nvSpPr>
        <p:spPr>
          <a:xfrm>
            <a:off x="439738" y="365126"/>
            <a:ext cx="10515600" cy="823913"/>
          </a:xfrm>
        </p:spPr>
        <p:txBody>
          <a:bodyPr/>
          <a:lstStyle/>
          <a:p>
            <a:r>
              <a:rPr lang="en-US" dirty="0"/>
              <a:t>Helmet Status (2015-2019)</a:t>
            </a:r>
          </a:p>
        </p:txBody>
      </p:sp>
      <p:sp>
        <p:nvSpPr>
          <p:cNvPr id="5" name="Text Placeholder 4">
            <a:extLst>
              <a:ext uri="{FF2B5EF4-FFF2-40B4-BE49-F238E27FC236}">
                <a16:creationId xmlns:a16="http://schemas.microsoft.com/office/drawing/2014/main" id="{47431E32-600C-4FBD-B4C6-C90922E49B19}"/>
              </a:ext>
            </a:extLst>
          </p:cNvPr>
          <p:cNvSpPr>
            <a:spLocks noGrp="1"/>
          </p:cNvSpPr>
          <p:nvPr>
            <p:ph type="body" sz="quarter" idx="3"/>
          </p:nvPr>
        </p:nvSpPr>
        <p:spPr>
          <a:xfrm>
            <a:off x="6661212" y="1526729"/>
            <a:ext cx="5031718" cy="955676"/>
          </a:xfrm>
        </p:spPr>
        <p:txBody>
          <a:bodyPr/>
          <a:lstStyle/>
          <a:p>
            <a:pPr algn="ctr"/>
            <a:r>
              <a:rPr lang="en-US" dirty="0">
                <a:solidFill>
                  <a:srgbClr val="C00000"/>
                </a:solidFill>
              </a:rPr>
              <a:t>Motorcycle Operator Fatalities </a:t>
            </a:r>
            <a:endParaRPr lang="en-US" dirty="0">
              <a:solidFill>
                <a:srgbClr val="C00000"/>
              </a:solidFill>
              <a:highlight>
                <a:srgbClr val="FFFF00"/>
              </a:highlight>
            </a:endParaRPr>
          </a:p>
        </p:txBody>
      </p:sp>
      <p:sp>
        <p:nvSpPr>
          <p:cNvPr id="13" name="Content Placeholder 3">
            <a:extLst>
              <a:ext uri="{FF2B5EF4-FFF2-40B4-BE49-F238E27FC236}">
                <a16:creationId xmlns:a16="http://schemas.microsoft.com/office/drawing/2014/main" id="{CC0958C5-6009-4EB5-A7EC-51D79C56E449}"/>
              </a:ext>
            </a:extLst>
          </p:cNvPr>
          <p:cNvSpPr txBox="1">
            <a:spLocks/>
          </p:cNvSpPr>
          <p:nvPr/>
        </p:nvSpPr>
        <p:spPr>
          <a:xfrm>
            <a:off x="6635687" y="2967195"/>
            <a:ext cx="5044479" cy="2671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4000" dirty="0">
                <a:solidFill>
                  <a:srgbClr val="C00000"/>
                </a:solidFill>
              </a:rPr>
              <a:t>39% </a:t>
            </a:r>
            <a:r>
              <a:rPr lang="en-US" sz="3200" dirty="0"/>
              <a:t>of operator fatalities were wearing a helmet in TX vs </a:t>
            </a:r>
            <a:br>
              <a:rPr lang="en-US" sz="4000" dirty="0"/>
            </a:br>
            <a:r>
              <a:rPr lang="en-US" sz="4000" dirty="0">
                <a:solidFill>
                  <a:srgbClr val="C00000"/>
                </a:solidFill>
              </a:rPr>
              <a:t>49% </a:t>
            </a:r>
            <a:r>
              <a:rPr lang="en-US" sz="3200" dirty="0"/>
              <a:t>in the U.S. </a:t>
            </a:r>
          </a:p>
        </p:txBody>
      </p:sp>
      <p:pic>
        <p:nvPicPr>
          <p:cNvPr id="10" name="Picture 9" descr="Logo&#10;&#10;Description automatically generated">
            <a:extLst>
              <a:ext uri="{FF2B5EF4-FFF2-40B4-BE49-F238E27FC236}">
                <a16:creationId xmlns:a16="http://schemas.microsoft.com/office/drawing/2014/main" id="{3C5BDA91-1D8F-DD49-8F47-33372886A326}"/>
              </a:ext>
            </a:extLst>
          </p:cNvPr>
          <p:cNvPicPr>
            <a:picLocks noChangeAspect="1"/>
          </p:cNvPicPr>
          <p:nvPr/>
        </p:nvPicPr>
        <p:blipFill>
          <a:blip r:embed="rId3" cstate="hqprint">
            <a:biLevel thresh="50000"/>
            <a:extLst>
              <a:ext uri="{28A0092B-C50C-407E-A947-70E740481C1C}">
                <a14:useLocalDpi xmlns:a14="http://schemas.microsoft.com/office/drawing/2010/main"/>
              </a:ext>
            </a:extLst>
          </a:blip>
          <a:stretch>
            <a:fillRect/>
          </a:stretch>
        </p:blipFill>
        <p:spPr>
          <a:xfrm>
            <a:off x="8670914" y="2019583"/>
            <a:ext cx="835276" cy="955676"/>
          </a:xfrm>
          <a:prstGeom prst="rect">
            <a:avLst/>
          </a:prstGeom>
        </p:spPr>
      </p:pic>
      <p:pic>
        <p:nvPicPr>
          <p:cNvPr id="12" name="Picture 11">
            <a:extLst>
              <a:ext uri="{FF2B5EF4-FFF2-40B4-BE49-F238E27FC236}">
                <a16:creationId xmlns:a16="http://schemas.microsoft.com/office/drawing/2014/main" id="{5E77FB37-A9F8-0345-B374-F6AE0B748B3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9738" y="1329990"/>
            <a:ext cx="6018162" cy="3994563"/>
          </a:xfrm>
          <a:prstGeom prst="rect">
            <a:avLst/>
          </a:prstGeom>
        </p:spPr>
      </p:pic>
    </p:spTree>
    <p:extLst>
      <p:ext uri="{BB962C8B-B14F-4D97-AF65-F5344CB8AC3E}">
        <p14:creationId xmlns:p14="http://schemas.microsoft.com/office/powerpoint/2010/main" val="854117566"/>
      </p:ext>
    </p:extLst>
  </p:cSld>
  <p:clrMapOvr>
    <a:masterClrMapping/>
  </p:clrMapOvr>
  <mc:AlternateContent xmlns:mc="http://schemas.openxmlformats.org/markup-compatibility/2006" xmlns:p14="http://schemas.microsoft.com/office/powerpoint/2010/main">
    <mc:Choice Requires="p14">
      <p:transition spd="slow" p14:dur="2000" advTm="16759"/>
    </mc:Choice>
    <mc:Fallback xmlns="">
      <p:transition spd="slow" advTm="1675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D69E4F-4803-8D4E-AB68-58300AE0E188}"/>
              </a:ext>
            </a:extLst>
          </p:cNvPr>
          <p:cNvSpPr>
            <a:spLocks noGrp="1"/>
          </p:cNvSpPr>
          <p:nvPr>
            <p:ph type="title"/>
          </p:nvPr>
        </p:nvSpPr>
        <p:spPr>
          <a:xfrm>
            <a:off x="6728951" y="1443498"/>
            <a:ext cx="4610099" cy="2697774"/>
          </a:xfrm>
        </p:spPr>
        <p:txBody>
          <a:bodyPr/>
          <a:lstStyle/>
          <a:p>
            <a:r>
              <a:rPr lang="en-US" dirty="0"/>
              <a:t>Crash Factors </a:t>
            </a:r>
          </a:p>
        </p:txBody>
      </p:sp>
      <p:pic>
        <p:nvPicPr>
          <p:cNvPr id="7" name="Picture 6">
            <a:extLst>
              <a:ext uri="{FF2B5EF4-FFF2-40B4-BE49-F238E27FC236}">
                <a16:creationId xmlns:a16="http://schemas.microsoft.com/office/drawing/2014/main" id="{DEB61361-74D4-AF4D-A49F-B222A7FB1E3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38150" y="527163"/>
            <a:ext cx="5905500" cy="4842790"/>
          </a:xfrm>
          <a:prstGeom prst="rect">
            <a:avLst/>
          </a:prstGeom>
        </p:spPr>
      </p:pic>
    </p:spTree>
    <p:extLst>
      <p:ext uri="{BB962C8B-B14F-4D97-AF65-F5344CB8AC3E}">
        <p14:creationId xmlns:p14="http://schemas.microsoft.com/office/powerpoint/2010/main" val="2179144255"/>
      </p:ext>
    </p:extLst>
  </p:cSld>
  <p:clrMapOvr>
    <a:masterClrMapping/>
  </p:clrMapOvr>
  <mc:AlternateContent xmlns:mc="http://schemas.openxmlformats.org/markup-compatibility/2006" xmlns:p14="http://schemas.microsoft.com/office/powerpoint/2010/main">
    <mc:Choice Requires="p14">
      <p:transition spd="slow" p14:dur="2000" advTm="13702"/>
    </mc:Choice>
    <mc:Fallback xmlns="">
      <p:transition spd="slow" advTm="1370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BC6E-1FEA-410F-9AF9-59B6DE23FD6D}"/>
              </a:ext>
            </a:extLst>
          </p:cNvPr>
          <p:cNvSpPr>
            <a:spLocks noGrp="1"/>
          </p:cNvSpPr>
          <p:nvPr>
            <p:ph type="title"/>
          </p:nvPr>
        </p:nvSpPr>
        <p:spPr>
          <a:xfrm>
            <a:off x="839788" y="365126"/>
            <a:ext cx="10809668" cy="942294"/>
          </a:xfrm>
        </p:spPr>
        <p:txBody>
          <a:bodyPr>
            <a:normAutofit fontScale="90000"/>
          </a:bodyPr>
          <a:lstStyle/>
          <a:p>
            <a:r>
              <a:rPr lang="en-US" dirty="0"/>
              <a:t>Comparing Environmental Factors in Texas (2015-2020) </a:t>
            </a:r>
          </a:p>
        </p:txBody>
      </p:sp>
      <p:sp>
        <p:nvSpPr>
          <p:cNvPr id="3" name="Text Placeholder 2">
            <a:extLst>
              <a:ext uri="{FF2B5EF4-FFF2-40B4-BE49-F238E27FC236}">
                <a16:creationId xmlns:a16="http://schemas.microsoft.com/office/drawing/2014/main" id="{E2808537-814A-408A-9D63-CC2AA009E461}"/>
              </a:ext>
            </a:extLst>
          </p:cNvPr>
          <p:cNvSpPr>
            <a:spLocks noGrp="1"/>
          </p:cNvSpPr>
          <p:nvPr>
            <p:ph type="body" idx="1"/>
          </p:nvPr>
        </p:nvSpPr>
        <p:spPr/>
        <p:txBody>
          <a:bodyPr/>
          <a:lstStyle/>
          <a:p>
            <a:r>
              <a:rPr lang="en-US" dirty="0">
                <a:solidFill>
                  <a:srgbClr val="C00000"/>
                </a:solidFill>
              </a:rPr>
              <a:t>Motorcycle Crashes</a:t>
            </a:r>
          </a:p>
        </p:txBody>
      </p:sp>
      <p:sp>
        <p:nvSpPr>
          <p:cNvPr id="4" name="Content Placeholder 3">
            <a:extLst>
              <a:ext uri="{FF2B5EF4-FFF2-40B4-BE49-F238E27FC236}">
                <a16:creationId xmlns:a16="http://schemas.microsoft.com/office/drawing/2014/main" id="{D904A946-E485-46CA-9E7D-C26203D50F89}"/>
              </a:ext>
            </a:extLst>
          </p:cNvPr>
          <p:cNvSpPr>
            <a:spLocks noGrp="1"/>
          </p:cNvSpPr>
          <p:nvPr>
            <p:ph sz="half" idx="2"/>
          </p:nvPr>
        </p:nvSpPr>
        <p:spPr/>
        <p:txBody>
          <a:bodyPr>
            <a:noAutofit/>
          </a:bodyPr>
          <a:lstStyle/>
          <a:p>
            <a:pPr>
              <a:lnSpc>
                <a:spcPct val="100000"/>
              </a:lnSpc>
            </a:pPr>
            <a:r>
              <a:rPr lang="en-US" sz="3200" dirty="0">
                <a:solidFill>
                  <a:schemeClr val="accent1">
                    <a:lumMod val="75000"/>
                  </a:schemeClr>
                </a:solidFill>
              </a:rPr>
              <a:t>79% </a:t>
            </a:r>
            <a:r>
              <a:rPr lang="en-US" dirty="0"/>
              <a:t>clear weather</a:t>
            </a:r>
          </a:p>
          <a:p>
            <a:pPr>
              <a:lnSpc>
                <a:spcPct val="100000"/>
              </a:lnSpc>
            </a:pPr>
            <a:r>
              <a:rPr lang="en-US" sz="3200" dirty="0">
                <a:solidFill>
                  <a:schemeClr val="accent1">
                    <a:lumMod val="75000"/>
                  </a:schemeClr>
                </a:solidFill>
              </a:rPr>
              <a:t>94% </a:t>
            </a:r>
            <a:r>
              <a:rPr lang="en-US" dirty="0"/>
              <a:t>dry surface condition </a:t>
            </a:r>
          </a:p>
          <a:p>
            <a:pPr>
              <a:lnSpc>
                <a:spcPct val="100000"/>
              </a:lnSpc>
            </a:pPr>
            <a:r>
              <a:rPr lang="en-US" sz="3200" dirty="0">
                <a:solidFill>
                  <a:schemeClr val="accent1">
                    <a:lumMod val="75000"/>
                  </a:schemeClr>
                </a:solidFill>
              </a:rPr>
              <a:t>12% </a:t>
            </a:r>
            <a:r>
              <a:rPr lang="en-US" dirty="0"/>
              <a:t>dark-not lighted condition   </a:t>
            </a:r>
          </a:p>
        </p:txBody>
      </p:sp>
      <p:sp>
        <p:nvSpPr>
          <p:cNvPr id="5" name="Text Placeholder 4">
            <a:extLst>
              <a:ext uri="{FF2B5EF4-FFF2-40B4-BE49-F238E27FC236}">
                <a16:creationId xmlns:a16="http://schemas.microsoft.com/office/drawing/2014/main" id="{47431E32-600C-4FBD-B4C6-C90922E49B19}"/>
              </a:ext>
            </a:extLst>
          </p:cNvPr>
          <p:cNvSpPr>
            <a:spLocks noGrp="1"/>
          </p:cNvSpPr>
          <p:nvPr>
            <p:ph type="body" sz="quarter" idx="3"/>
          </p:nvPr>
        </p:nvSpPr>
        <p:spPr/>
        <p:txBody>
          <a:bodyPr/>
          <a:lstStyle/>
          <a:p>
            <a:r>
              <a:rPr lang="en-US" dirty="0">
                <a:solidFill>
                  <a:srgbClr val="002060"/>
                </a:solidFill>
              </a:rPr>
              <a:t>Passenger Car Crashes </a:t>
            </a:r>
            <a:endParaRPr lang="en-US" dirty="0">
              <a:solidFill>
                <a:srgbClr val="002060"/>
              </a:solidFill>
              <a:highlight>
                <a:srgbClr val="FFFF00"/>
              </a:highlight>
            </a:endParaRPr>
          </a:p>
        </p:txBody>
      </p:sp>
      <p:sp>
        <p:nvSpPr>
          <p:cNvPr id="6" name="Content Placeholder 5">
            <a:extLst>
              <a:ext uri="{FF2B5EF4-FFF2-40B4-BE49-F238E27FC236}">
                <a16:creationId xmlns:a16="http://schemas.microsoft.com/office/drawing/2014/main" id="{0FA4025E-24A5-4A87-99EF-9250D6E47106}"/>
              </a:ext>
            </a:extLst>
          </p:cNvPr>
          <p:cNvSpPr>
            <a:spLocks noGrp="1"/>
          </p:cNvSpPr>
          <p:nvPr>
            <p:ph sz="quarter" idx="4"/>
          </p:nvPr>
        </p:nvSpPr>
        <p:spPr/>
        <p:txBody>
          <a:bodyPr>
            <a:norm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69%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clear weather</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86%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dry surface condition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rPr>
              <a:t>8% </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dark-not lighted condition   </a:t>
            </a:r>
          </a:p>
          <a:p>
            <a:pPr marL="0" indent="0">
              <a:lnSpc>
                <a:spcPct val="100000"/>
              </a:lnSpc>
              <a:buNone/>
            </a:pPr>
            <a:endParaRPr lang="en-US" sz="3600" dirty="0"/>
          </a:p>
        </p:txBody>
      </p:sp>
      <p:pic>
        <p:nvPicPr>
          <p:cNvPr id="7" name="Picture 6">
            <a:extLst>
              <a:ext uri="{FF2B5EF4-FFF2-40B4-BE49-F238E27FC236}">
                <a16:creationId xmlns:a16="http://schemas.microsoft.com/office/drawing/2014/main" id="{C2C19AC4-5E36-49B7-83C9-2BC550A3A33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84955" y="1485623"/>
            <a:ext cx="1266622" cy="841248"/>
          </a:xfrm>
          <a:prstGeom prst="rect">
            <a:avLst/>
          </a:prstGeom>
        </p:spPr>
      </p:pic>
      <p:pic>
        <p:nvPicPr>
          <p:cNvPr id="8" name="Picture 7">
            <a:extLst>
              <a:ext uri="{FF2B5EF4-FFF2-40B4-BE49-F238E27FC236}">
                <a16:creationId xmlns:a16="http://schemas.microsoft.com/office/drawing/2014/main" id="{3FB77CDE-55B3-4C4C-9D82-25A678162DD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831276" y="1485623"/>
            <a:ext cx="1013552" cy="841248"/>
          </a:xfrm>
          <a:prstGeom prst="rect">
            <a:avLst/>
          </a:prstGeom>
        </p:spPr>
      </p:pic>
    </p:spTree>
    <p:extLst>
      <p:ext uri="{BB962C8B-B14F-4D97-AF65-F5344CB8AC3E}">
        <p14:creationId xmlns:p14="http://schemas.microsoft.com/office/powerpoint/2010/main" val="1139568057"/>
      </p:ext>
    </p:extLst>
  </p:cSld>
  <p:clrMapOvr>
    <a:masterClrMapping/>
  </p:clrMapOvr>
  <mc:AlternateContent xmlns:mc="http://schemas.openxmlformats.org/markup-compatibility/2006" xmlns:p14="http://schemas.microsoft.com/office/powerpoint/2010/main">
    <mc:Choice Requires="p14">
      <p:transition spd="slow" p14:dur="2000" advTm="83384"/>
    </mc:Choice>
    <mc:Fallback xmlns="">
      <p:transition spd="slow" advTm="8338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31D0F7-60E7-4821-AC91-17F59E7667D4}"/>
              </a:ext>
            </a:extLst>
          </p:cNvPr>
          <p:cNvSpPr/>
          <p:nvPr/>
        </p:nvSpPr>
        <p:spPr>
          <a:xfrm>
            <a:off x="465826" y="2079581"/>
            <a:ext cx="11268974" cy="3117097"/>
          </a:xfrm>
          <a:prstGeom prst="rect">
            <a:avLst/>
          </a:prstGeom>
          <a:solidFill>
            <a:srgbClr val="FEEBD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FE89ACB-4104-431F-9DE2-6FE70FA59B64}"/>
              </a:ext>
            </a:extLst>
          </p:cNvPr>
          <p:cNvSpPr>
            <a:spLocks noGrp="1"/>
          </p:cNvSpPr>
          <p:nvPr>
            <p:ph type="title"/>
          </p:nvPr>
        </p:nvSpPr>
        <p:spPr>
          <a:xfrm>
            <a:off x="534629" y="335759"/>
            <a:ext cx="11122742" cy="1325563"/>
          </a:xfrm>
        </p:spPr>
        <p:txBody>
          <a:bodyPr>
            <a:normAutofit fontScale="90000"/>
          </a:bodyPr>
          <a:lstStyle/>
          <a:p>
            <a:r>
              <a:rPr lang="en-US" dirty="0"/>
              <a:t>Motorcycles and Passenger Car Crashes by Number of Vehicles in Texas (2015-2020)</a:t>
            </a:r>
          </a:p>
        </p:txBody>
      </p:sp>
      <p:sp>
        <p:nvSpPr>
          <p:cNvPr id="9" name="Content Placeholder 2">
            <a:extLst>
              <a:ext uri="{FF2B5EF4-FFF2-40B4-BE49-F238E27FC236}">
                <a16:creationId xmlns:a16="http://schemas.microsoft.com/office/drawing/2014/main" id="{9C9A4A58-F24B-499E-9A6D-B71DD420E6F3}"/>
              </a:ext>
            </a:extLst>
          </p:cNvPr>
          <p:cNvSpPr txBox="1">
            <a:spLocks/>
          </p:cNvSpPr>
          <p:nvPr/>
        </p:nvSpPr>
        <p:spPr>
          <a:xfrm>
            <a:off x="808074" y="2335070"/>
            <a:ext cx="2771683" cy="1740790"/>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r">
              <a:lnSpc>
                <a:spcPct val="100000"/>
              </a:lnSpc>
            </a:pPr>
            <a:r>
              <a:rPr lang="en-US" sz="6000">
                <a:solidFill>
                  <a:srgbClr val="C00000"/>
                </a:solidFill>
              </a:rPr>
              <a:t>37%</a:t>
            </a:r>
            <a:r>
              <a:rPr lang="en-US" sz="4400">
                <a:solidFill>
                  <a:srgbClr val="C00000"/>
                </a:solidFill>
              </a:rPr>
              <a:t> </a:t>
            </a:r>
            <a:br>
              <a:rPr lang="en-US" sz="4400">
                <a:solidFill>
                  <a:srgbClr val="C00000"/>
                </a:solidFill>
              </a:rPr>
            </a:br>
            <a:r>
              <a:rPr lang="en-US"/>
              <a:t>of </a:t>
            </a:r>
            <a:r>
              <a:rPr lang="en-US">
                <a:solidFill>
                  <a:srgbClr val="C00000"/>
                </a:solidFill>
              </a:rPr>
              <a:t>motorcycle crashes</a:t>
            </a:r>
            <a:endParaRPr lang="en-US" sz="1600" dirty="0">
              <a:solidFill>
                <a:srgbClr val="C00000"/>
              </a:solidFill>
            </a:endParaRPr>
          </a:p>
        </p:txBody>
      </p:sp>
      <p:pic>
        <p:nvPicPr>
          <p:cNvPr id="10" name="Picture 9">
            <a:extLst>
              <a:ext uri="{FF2B5EF4-FFF2-40B4-BE49-F238E27FC236}">
                <a16:creationId xmlns:a16="http://schemas.microsoft.com/office/drawing/2014/main" id="{63D9B339-2896-4B3E-88CC-89CCA94D6A83}"/>
              </a:ext>
            </a:extLst>
          </p:cNvPr>
          <p:cNvPicPr>
            <a:picLocks noChangeAspect="1"/>
          </p:cNvPicPr>
          <p:nvPr/>
        </p:nvPicPr>
        <p:blipFill>
          <a:blip r:embed="rId3"/>
          <a:stretch>
            <a:fillRect/>
          </a:stretch>
        </p:blipFill>
        <p:spPr>
          <a:xfrm>
            <a:off x="3770257" y="2317590"/>
            <a:ext cx="4575286" cy="1354121"/>
          </a:xfrm>
          <a:prstGeom prst="rect">
            <a:avLst/>
          </a:prstGeom>
        </p:spPr>
      </p:pic>
      <p:sp>
        <p:nvSpPr>
          <p:cNvPr id="11" name="Content Placeholder 2">
            <a:extLst>
              <a:ext uri="{FF2B5EF4-FFF2-40B4-BE49-F238E27FC236}">
                <a16:creationId xmlns:a16="http://schemas.microsoft.com/office/drawing/2014/main" id="{FC990383-54DC-4E25-8390-0B3106DDBFB8}"/>
              </a:ext>
            </a:extLst>
          </p:cNvPr>
          <p:cNvSpPr txBox="1">
            <a:spLocks/>
          </p:cNvSpPr>
          <p:nvPr/>
        </p:nvSpPr>
        <p:spPr>
          <a:xfrm>
            <a:off x="457200" y="4175758"/>
            <a:ext cx="11201400" cy="6737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4400" dirty="0"/>
              <a:t>were </a:t>
            </a:r>
            <a:r>
              <a:rPr lang="en-US" sz="4400" dirty="0">
                <a:solidFill>
                  <a:srgbClr val="C00000"/>
                </a:solidFill>
              </a:rPr>
              <a:t>single vehicle crashes </a:t>
            </a:r>
          </a:p>
        </p:txBody>
      </p:sp>
      <p:sp>
        <p:nvSpPr>
          <p:cNvPr id="12" name="Content Placeholder 2">
            <a:extLst>
              <a:ext uri="{FF2B5EF4-FFF2-40B4-BE49-F238E27FC236}">
                <a16:creationId xmlns:a16="http://schemas.microsoft.com/office/drawing/2014/main" id="{D98CBA9B-0CA1-44DD-ABB3-5A1954DBED86}"/>
              </a:ext>
            </a:extLst>
          </p:cNvPr>
          <p:cNvSpPr txBox="1">
            <a:spLocks/>
          </p:cNvSpPr>
          <p:nvPr/>
        </p:nvSpPr>
        <p:spPr>
          <a:xfrm>
            <a:off x="8536043" y="2335070"/>
            <a:ext cx="3016102" cy="20961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6000" dirty="0">
                <a:solidFill>
                  <a:srgbClr val="002060"/>
                </a:solidFill>
              </a:rPr>
              <a:t>10% </a:t>
            </a:r>
            <a:br>
              <a:rPr lang="en-US" sz="4800" dirty="0">
                <a:solidFill>
                  <a:srgbClr val="C00000"/>
                </a:solidFill>
              </a:rPr>
            </a:br>
            <a:r>
              <a:rPr lang="en-US" dirty="0"/>
              <a:t>of </a:t>
            </a:r>
            <a:r>
              <a:rPr lang="en-US" dirty="0">
                <a:solidFill>
                  <a:srgbClr val="002060"/>
                </a:solidFill>
              </a:rPr>
              <a:t>passenger car crashes</a:t>
            </a:r>
          </a:p>
        </p:txBody>
      </p:sp>
    </p:spTree>
    <p:extLst>
      <p:ext uri="{BB962C8B-B14F-4D97-AF65-F5344CB8AC3E}">
        <p14:creationId xmlns:p14="http://schemas.microsoft.com/office/powerpoint/2010/main" val="18540945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E1A4BAC-CDE4-42A2-8226-8BA6247C132B}"/>
              </a:ext>
            </a:extLst>
          </p:cNvPr>
          <p:cNvPicPr>
            <a:picLocks noChangeAspect="1"/>
          </p:cNvPicPr>
          <p:nvPr/>
        </p:nvPicPr>
        <p:blipFill>
          <a:blip r:embed="rId3"/>
          <a:srcRect/>
          <a:stretch/>
        </p:blipFill>
        <p:spPr>
          <a:xfrm>
            <a:off x="7383252" y="1786112"/>
            <a:ext cx="4033199" cy="2503198"/>
          </a:xfrm>
          <a:prstGeom prst="rect">
            <a:avLst/>
          </a:prstGeom>
        </p:spPr>
      </p:pic>
      <p:pic>
        <p:nvPicPr>
          <p:cNvPr id="5" name="Picture 4">
            <a:extLst>
              <a:ext uri="{FF2B5EF4-FFF2-40B4-BE49-F238E27FC236}">
                <a16:creationId xmlns:a16="http://schemas.microsoft.com/office/drawing/2014/main" id="{18A7DBD1-5A63-4DA2-85AE-08CE10EA10CF}"/>
              </a:ext>
            </a:extLst>
          </p:cNvPr>
          <p:cNvPicPr>
            <a:picLocks noChangeAspect="1"/>
          </p:cNvPicPr>
          <p:nvPr/>
        </p:nvPicPr>
        <p:blipFill>
          <a:blip r:embed="rId4"/>
          <a:stretch>
            <a:fillRect/>
          </a:stretch>
        </p:blipFill>
        <p:spPr>
          <a:xfrm>
            <a:off x="3324246" y="1578635"/>
            <a:ext cx="3024841" cy="2821916"/>
          </a:xfrm>
          <a:prstGeom prst="rect">
            <a:avLst/>
          </a:prstGeom>
        </p:spPr>
      </p:pic>
      <p:sp>
        <p:nvSpPr>
          <p:cNvPr id="6" name="Title 1">
            <a:extLst>
              <a:ext uri="{FF2B5EF4-FFF2-40B4-BE49-F238E27FC236}">
                <a16:creationId xmlns:a16="http://schemas.microsoft.com/office/drawing/2014/main" id="{376D8148-BFC1-41E4-B0CA-DC24740EE602}"/>
              </a:ext>
            </a:extLst>
          </p:cNvPr>
          <p:cNvSpPr txBox="1">
            <a:spLocks/>
          </p:cNvSpPr>
          <p:nvPr/>
        </p:nvSpPr>
        <p:spPr>
          <a:xfrm>
            <a:off x="952292" y="484156"/>
            <a:ext cx="10630107" cy="1000158"/>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b="1" kern="1200">
                <a:solidFill>
                  <a:schemeClr val="accent1">
                    <a:lumMod val="75000"/>
                  </a:schemeClr>
                </a:solidFill>
                <a:latin typeface="Arial" panose="020B0604020202020204" pitchFamily="34" charset="0"/>
                <a:ea typeface="+mj-ea"/>
                <a:cs typeface="Arial" panose="020B0604020202020204" pitchFamily="34" charset="0"/>
              </a:defRPr>
            </a:lvl1pPr>
          </a:lstStyle>
          <a:p>
            <a:r>
              <a:rPr lang="en-US"/>
              <a:t>Motorcycle Crashes (MC) versus Passenger Car (PC) Crashes</a:t>
            </a:r>
            <a:endParaRPr lang="en-US" dirty="0"/>
          </a:p>
        </p:txBody>
      </p:sp>
      <p:graphicFrame>
        <p:nvGraphicFramePr>
          <p:cNvPr id="7" name="Table 6">
            <a:extLst>
              <a:ext uri="{FF2B5EF4-FFF2-40B4-BE49-F238E27FC236}">
                <a16:creationId xmlns:a16="http://schemas.microsoft.com/office/drawing/2014/main" id="{F1A616F2-239F-40C6-9D3E-53C00D038A7A}"/>
              </a:ext>
            </a:extLst>
          </p:cNvPr>
          <p:cNvGraphicFramePr>
            <a:graphicFrameLocks noGrp="1"/>
          </p:cNvGraphicFramePr>
          <p:nvPr>
            <p:extLst>
              <p:ext uri="{D42A27DB-BD31-4B8C-83A1-F6EECF244321}">
                <p14:modId xmlns:p14="http://schemas.microsoft.com/office/powerpoint/2010/main" val="1465619962"/>
              </p:ext>
            </p:extLst>
          </p:nvPr>
        </p:nvGraphicFramePr>
        <p:xfrm>
          <a:off x="761996" y="2045078"/>
          <a:ext cx="10820403" cy="3212722"/>
        </p:xfrm>
        <a:graphic>
          <a:graphicData uri="http://schemas.openxmlformats.org/drawingml/2006/table">
            <a:tbl>
              <a:tblPr/>
              <a:tblGrid>
                <a:gridCol w="2076450">
                  <a:extLst>
                    <a:ext uri="{9D8B030D-6E8A-4147-A177-3AD203B41FA5}">
                      <a16:colId xmlns:a16="http://schemas.microsoft.com/office/drawing/2014/main" val="2647025035"/>
                    </a:ext>
                  </a:extLst>
                </a:gridCol>
                <a:gridCol w="4223835">
                  <a:extLst>
                    <a:ext uri="{9D8B030D-6E8A-4147-A177-3AD203B41FA5}">
                      <a16:colId xmlns:a16="http://schemas.microsoft.com/office/drawing/2014/main" val="1864050313"/>
                    </a:ext>
                  </a:extLst>
                </a:gridCol>
                <a:gridCol w="4520118">
                  <a:extLst>
                    <a:ext uri="{9D8B030D-6E8A-4147-A177-3AD203B41FA5}">
                      <a16:colId xmlns:a16="http://schemas.microsoft.com/office/drawing/2014/main" val="3619776305"/>
                    </a:ext>
                  </a:extLst>
                </a:gridCol>
              </a:tblGrid>
              <a:tr h="2298322">
                <a:tc>
                  <a:txBody>
                    <a:bodyPr/>
                    <a:lstStyle/>
                    <a:p>
                      <a:pPr marL="0" marR="0">
                        <a:spcBef>
                          <a:spcPts val="0"/>
                        </a:spcBef>
                        <a:spcAft>
                          <a:spcPts val="0"/>
                        </a:spcAft>
                      </a:pPr>
                      <a:r>
                        <a:rPr lang="en-US" sz="2400" b="1" dirty="0">
                          <a:effectLst/>
                          <a:latin typeface="Arial" panose="020B0604020202020204" pitchFamily="34" charset="0"/>
                          <a:cs typeface="Arial" panose="020B0604020202020204" pitchFamily="34" charset="0"/>
                        </a:rPr>
                        <a:t>Objectives </a:t>
                      </a:r>
                      <a:endParaRPr lang="en-US" sz="2400" dirty="0">
                        <a:effectLst/>
                        <a:latin typeface="Arial" panose="020B060402020202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endParaRPr lang="en-US" sz="2400" dirty="0">
                        <a:effectLst/>
                        <a:latin typeface="Arial" panose="020B0604020202020204" pitchFamily="34" charset="0"/>
                        <a:cs typeface="Arial" panose="020B0604020202020204" pitchFamily="34" charset="0"/>
                      </a:endParaRPr>
                    </a:p>
                  </a:txBody>
                  <a:tcPr marL="1828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spcBef>
                          <a:spcPts val="0"/>
                        </a:spcBef>
                        <a:spcAft>
                          <a:spcPts val="0"/>
                        </a:spcAft>
                      </a:pPr>
                      <a:endParaRPr lang="en-US" sz="2400" dirty="0">
                        <a:effectLst/>
                        <a:latin typeface="Arial" panose="020B0604020202020204" pitchFamily="34" charset="0"/>
                        <a:cs typeface="Arial" panose="020B0604020202020204" pitchFamily="34" charset="0"/>
                      </a:endParaRPr>
                    </a:p>
                  </a:txBody>
                  <a:tcPr marL="118872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8361716"/>
                  </a:ext>
                </a:extLst>
              </a:tr>
              <a:tr h="752000">
                <a:tc>
                  <a:txBody>
                    <a:bodyPr/>
                    <a:lstStyle/>
                    <a:p>
                      <a:pPr marL="0" marR="0">
                        <a:spcBef>
                          <a:spcPts val="0"/>
                        </a:spcBef>
                        <a:spcAft>
                          <a:spcPts val="0"/>
                        </a:spcAft>
                      </a:pPr>
                      <a:r>
                        <a:rPr lang="en-US" sz="2000" b="1" i="1" dirty="0">
                          <a:effectLst/>
                          <a:latin typeface="Arial" panose="020B0604020202020204" pitchFamily="34" charset="0"/>
                          <a:cs typeface="Arial" panose="020B0604020202020204" pitchFamily="34" charset="0"/>
                        </a:rPr>
                        <a:t>Source </a:t>
                      </a:r>
                      <a:endParaRPr lang="en-US" sz="2000" i="1" dirty="0">
                        <a:effectLst/>
                        <a:latin typeface="Arial" panose="020B0604020202020204" pitchFamily="34" charset="0"/>
                        <a:cs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dirty="0">
                          <a:effectLst/>
                          <a:latin typeface="Arial" panose="020B0604020202020204" pitchFamily="34" charset="0"/>
                          <a:cs typeface="Arial" panose="020B0604020202020204" pitchFamily="34" charset="0"/>
                        </a:rPr>
                        <a:t>TxDOT Crash Records Information System (CRIS), 2015–2020</a:t>
                      </a:r>
                    </a:p>
                    <a:p>
                      <a:pPr marL="0" marR="0">
                        <a:spcBef>
                          <a:spcPts val="0"/>
                        </a:spcBef>
                        <a:spcAft>
                          <a:spcPts val="0"/>
                        </a:spcAft>
                      </a:pPr>
                      <a:endParaRPr lang="en-US" sz="2000" i="1" dirty="0">
                        <a:effectLst/>
                        <a:latin typeface="Arial" panose="020B06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dirty="0">
                          <a:effectLst/>
                          <a:latin typeface="Arial" panose="020B0604020202020204" pitchFamily="34" charset="0"/>
                          <a:cs typeface="Arial" panose="020B0604020202020204" pitchFamily="34" charset="0"/>
                        </a:rPr>
                        <a:t>Fatality Analysis Reporting System (FARS), 2015–2019</a:t>
                      </a:r>
                    </a:p>
                  </a:txBody>
                  <a:tcPr marL="68580" marR="6858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7831930"/>
                  </a:ext>
                </a:extLst>
              </a:tr>
            </a:tbl>
          </a:graphicData>
        </a:graphic>
      </p:graphicFrame>
      <p:pic>
        <p:nvPicPr>
          <p:cNvPr id="8" name="Picture 7">
            <a:extLst>
              <a:ext uri="{FF2B5EF4-FFF2-40B4-BE49-F238E27FC236}">
                <a16:creationId xmlns:a16="http://schemas.microsoft.com/office/drawing/2014/main" id="{3E32CCCE-C9AA-426C-901E-315DB08C0266}"/>
              </a:ext>
            </a:extLst>
          </p:cNvPr>
          <p:cNvPicPr>
            <a:picLocks noChangeAspect="1"/>
          </p:cNvPicPr>
          <p:nvPr/>
        </p:nvPicPr>
        <p:blipFill>
          <a:blip r:embed="rId5"/>
          <a:stretch>
            <a:fillRect/>
          </a:stretch>
        </p:blipFill>
        <p:spPr>
          <a:xfrm>
            <a:off x="4218821" y="2724844"/>
            <a:ext cx="1743829" cy="516111"/>
          </a:xfrm>
          <a:prstGeom prst="rect">
            <a:avLst/>
          </a:prstGeom>
        </p:spPr>
      </p:pic>
      <p:pic>
        <p:nvPicPr>
          <p:cNvPr id="9" name="Picture 8" descr="Logo&#10;&#10;Description automatically generated">
            <a:extLst>
              <a:ext uri="{FF2B5EF4-FFF2-40B4-BE49-F238E27FC236}">
                <a16:creationId xmlns:a16="http://schemas.microsoft.com/office/drawing/2014/main" id="{FB6F4FF0-6075-4239-80EB-96A8EB786054}"/>
              </a:ext>
            </a:extLst>
          </p:cNvPr>
          <p:cNvPicPr>
            <a:picLocks noChangeAspect="1"/>
          </p:cNvPicPr>
          <p:nvPr/>
        </p:nvPicPr>
        <p:blipFill>
          <a:blip r:embed="rId6" cstate="hqprint">
            <a:biLevel thresh="50000"/>
            <a:extLst>
              <a:ext uri="{28A0092B-C50C-407E-A947-70E740481C1C}">
                <a14:useLocalDpi xmlns:a14="http://schemas.microsoft.com/office/drawing/2010/main"/>
              </a:ext>
            </a:extLst>
          </a:blip>
          <a:stretch>
            <a:fillRect/>
          </a:stretch>
        </p:blipFill>
        <p:spPr>
          <a:xfrm>
            <a:off x="8911337" y="2187864"/>
            <a:ext cx="737874" cy="844234"/>
          </a:xfrm>
          <a:prstGeom prst="rect">
            <a:avLst/>
          </a:prstGeom>
        </p:spPr>
      </p:pic>
      <p:pic>
        <p:nvPicPr>
          <p:cNvPr id="10" name="Picture 9">
            <a:extLst>
              <a:ext uri="{FF2B5EF4-FFF2-40B4-BE49-F238E27FC236}">
                <a16:creationId xmlns:a16="http://schemas.microsoft.com/office/drawing/2014/main" id="{34E9DFDD-C7DC-416B-8346-E7413188A922}"/>
              </a:ext>
            </a:extLst>
          </p:cNvPr>
          <p:cNvPicPr>
            <a:picLocks noChangeAspect="1"/>
          </p:cNvPicPr>
          <p:nvPr/>
        </p:nvPicPr>
        <p:blipFill>
          <a:blip r:embed="rId5"/>
          <a:stretch>
            <a:fillRect/>
          </a:stretch>
        </p:blipFill>
        <p:spPr>
          <a:xfrm>
            <a:off x="8527936" y="3086794"/>
            <a:ext cx="1743829" cy="516111"/>
          </a:xfrm>
          <a:prstGeom prst="rect">
            <a:avLst/>
          </a:prstGeom>
        </p:spPr>
      </p:pic>
    </p:spTree>
    <p:extLst>
      <p:ext uri="{BB962C8B-B14F-4D97-AF65-F5344CB8AC3E}">
        <p14:creationId xmlns:p14="http://schemas.microsoft.com/office/powerpoint/2010/main" val="4061408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BC6E-1FEA-410F-9AF9-59B6DE23FD6D}"/>
              </a:ext>
            </a:extLst>
          </p:cNvPr>
          <p:cNvSpPr>
            <a:spLocks noGrp="1"/>
          </p:cNvSpPr>
          <p:nvPr>
            <p:ph type="title"/>
          </p:nvPr>
        </p:nvSpPr>
        <p:spPr/>
        <p:txBody>
          <a:bodyPr/>
          <a:lstStyle/>
          <a:p>
            <a:r>
              <a:rPr lang="en-US" dirty="0"/>
              <a:t>Comparing Crash Factors in Texas </a:t>
            </a:r>
            <a:br>
              <a:rPr lang="en-US" dirty="0"/>
            </a:br>
            <a:r>
              <a:rPr lang="en-US" dirty="0"/>
              <a:t>(2015-2020) </a:t>
            </a:r>
          </a:p>
        </p:txBody>
      </p:sp>
      <p:sp>
        <p:nvSpPr>
          <p:cNvPr id="3" name="Text Placeholder 2">
            <a:extLst>
              <a:ext uri="{FF2B5EF4-FFF2-40B4-BE49-F238E27FC236}">
                <a16:creationId xmlns:a16="http://schemas.microsoft.com/office/drawing/2014/main" id="{E2808537-814A-408A-9D63-CC2AA009E461}"/>
              </a:ext>
            </a:extLst>
          </p:cNvPr>
          <p:cNvSpPr>
            <a:spLocks noGrp="1"/>
          </p:cNvSpPr>
          <p:nvPr>
            <p:ph type="body" idx="1"/>
          </p:nvPr>
        </p:nvSpPr>
        <p:spPr>
          <a:xfrm>
            <a:off x="839788" y="1834379"/>
            <a:ext cx="5157787" cy="823912"/>
          </a:xfrm>
        </p:spPr>
        <p:txBody>
          <a:bodyPr/>
          <a:lstStyle/>
          <a:p>
            <a:r>
              <a:rPr lang="en-US" dirty="0">
                <a:solidFill>
                  <a:srgbClr val="C00000"/>
                </a:solidFill>
              </a:rPr>
              <a:t>Motorcycle Crashes   	</a:t>
            </a:r>
          </a:p>
        </p:txBody>
      </p:sp>
      <p:sp>
        <p:nvSpPr>
          <p:cNvPr id="4" name="Content Placeholder 3">
            <a:extLst>
              <a:ext uri="{FF2B5EF4-FFF2-40B4-BE49-F238E27FC236}">
                <a16:creationId xmlns:a16="http://schemas.microsoft.com/office/drawing/2014/main" id="{D904A946-E485-46CA-9E7D-C26203D50F89}"/>
              </a:ext>
            </a:extLst>
          </p:cNvPr>
          <p:cNvSpPr>
            <a:spLocks noGrp="1"/>
          </p:cNvSpPr>
          <p:nvPr>
            <p:ph sz="half" idx="2"/>
          </p:nvPr>
        </p:nvSpPr>
        <p:spPr>
          <a:xfrm>
            <a:off x="836611" y="2658291"/>
            <a:ext cx="4840287" cy="2671762"/>
          </a:xfrm>
        </p:spPr>
        <p:txBody>
          <a:bodyPr>
            <a:noAutofit/>
          </a:bodyPr>
          <a:lstStyle/>
          <a:p>
            <a:pPr>
              <a:lnSpc>
                <a:spcPct val="100000"/>
              </a:lnSpc>
              <a:spcAft>
                <a:spcPts val="1000"/>
              </a:spcAft>
            </a:pPr>
            <a:r>
              <a:rPr lang="en-US" sz="3200" dirty="0">
                <a:solidFill>
                  <a:schemeClr val="accent1">
                    <a:lumMod val="75000"/>
                  </a:schemeClr>
                </a:solidFill>
              </a:rPr>
              <a:t>17% </a:t>
            </a:r>
            <a:r>
              <a:rPr lang="en-US" dirty="0"/>
              <a:t>of fatal or serious (KA) crashes were speed related</a:t>
            </a:r>
          </a:p>
          <a:p>
            <a:pPr>
              <a:lnSpc>
                <a:spcPct val="100000"/>
              </a:lnSpc>
              <a:spcAft>
                <a:spcPts val="1000"/>
              </a:spcAft>
            </a:pPr>
            <a:r>
              <a:rPr lang="en-US" sz="3200" dirty="0">
                <a:solidFill>
                  <a:schemeClr val="accent1">
                    <a:lumMod val="75000"/>
                  </a:schemeClr>
                </a:solidFill>
              </a:rPr>
              <a:t>10% </a:t>
            </a:r>
            <a:r>
              <a:rPr lang="en-US" dirty="0"/>
              <a:t>of all crashes were speed related </a:t>
            </a:r>
          </a:p>
        </p:txBody>
      </p:sp>
      <p:sp>
        <p:nvSpPr>
          <p:cNvPr id="5" name="Text Placeholder 4">
            <a:extLst>
              <a:ext uri="{FF2B5EF4-FFF2-40B4-BE49-F238E27FC236}">
                <a16:creationId xmlns:a16="http://schemas.microsoft.com/office/drawing/2014/main" id="{47431E32-600C-4FBD-B4C6-C90922E49B19}"/>
              </a:ext>
            </a:extLst>
          </p:cNvPr>
          <p:cNvSpPr>
            <a:spLocks noGrp="1"/>
          </p:cNvSpPr>
          <p:nvPr>
            <p:ph type="body" sz="quarter" idx="3"/>
          </p:nvPr>
        </p:nvSpPr>
        <p:spPr>
          <a:xfrm>
            <a:off x="6172200" y="1834379"/>
            <a:ext cx="5183188" cy="823912"/>
          </a:xfrm>
        </p:spPr>
        <p:txBody>
          <a:bodyPr/>
          <a:lstStyle/>
          <a:p>
            <a:r>
              <a:rPr lang="en-US" dirty="0">
                <a:solidFill>
                  <a:srgbClr val="002060"/>
                </a:solidFill>
              </a:rPr>
              <a:t>Passenger Car Crashes </a:t>
            </a:r>
            <a:endParaRPr lang="en-US" dirty="0">
              <a:solidFill>
                <a:srgbClr val="002060"/>
              </a:solidFill>
              <a:highlight>
                <a:srgbClr val="FFFF00"/>
              </a:highlight>
            </a:endParaRPr>
          </a:p>
        </p:txBody>
      </p:sp>
      <p:sp>
        <p:nvSpPr>
          <p:cNvPr id="6" name="Content Placeholder 5">
            <a:extLst>
              <a:ext uri="{FF2B5EF4-FFF2-40B4-BE49-F238E27FC236}">
                <a16:creationId xmlns:a16="http://schemas.microsoft.com/office/drawing/2014/main" id="{0FA4025E-24A5-4A87-99EF-9250D6E47106}"/>
              </a:ext>
            </a:extLst>
          </p:cNvPr>
          <p:cNvSpPr>
            <a:spLocks noGrp="1"/>
          </p:cNvSpPr>
          <p:nvPr>
            <p:ph sz="quarter" idx="4"/>
          </p:nvPr>
        </p:nvSpPr>
        <p:spPr>
          <a:xfrm>
            <a:off x="6194426" y="2658291"/>
            <a:ext cx="5157785" cy="2671762"/>
          </a:xfrm>
        </p:spPr>
        <p:txBody>
          <a:bodyPr>
            <a:normAutofit/>
          </a:bodyPr>
          <a:lstStyle/>
          <a:p>
            <a:pPr>
              <a:lnSpc>
                <a:spcPct val="100000"/>
              </a:lnSpc>
              <a:spcAft>
                <a:spcPts val="1000"/>
              </a:spcAft>
            </a:pPr>
            <a:r>
              <a:rPr lang="en-US" sz="3200" dirty="0">
                <a:solidFill>
                  <a:schemeClr val="accent1">
                    <a:lumMod val="75000"/>
                  </a:schemeClr>
                </a:solidFill>
              </a:rPr>
              <a:t>7% </a:t>
            </a:r>
            <a:r>
              <a:rPr lang="en-US" dirty="0"/>
              <a:t>of fatal or serious (KA) crashes were speed related </a:t>
            </a:r>
          </a:p>
          <a:p>
            <a:pPr>
              <a:lnSpc>
                <a:spcPct val="100000"/>
              </a:lnSpc>
              <a:spcAft>
                <a:spcPts val="1000"/>
              </a:spcAft>
            </a:pPr>
            <a:r>
              <a:rPr lang="en-US" sz="3200" dirty="0">
                <a:solidFill>
                  <a:schemeClr val="accent1">
                    <a:lumMod val="75000"/>
                  </a:schemeClr>
                </a:solidFill>
              </a:rPr>
              <a:t>3% </a:t>
            </a:r>
            <a:r>
              <a:rPr lang="en-US" dirty="0"/>
              <a:t>of all crashes were speed related </a:t>
            </a:r>
          </a:p>
        </p:txBody>
      </p:sp>
      <p:pic>
        <p:nvPicPr>
          <p:cNvPr id="7" name="Picture 6">
            <a:extLst>
              <a:ext uri="{FF2B5EF4-FFF2-40B4-BE49-F238E27FC236}">
                <a16:creationId xmlns:a16="http://schemas.microsoft.com/office/drawing/2014/main" id="{F90F3EB2-8216-4885-A712-5DCB5099844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84955" y="1638839"/>
            <a:ext cx="1266622" cy="841248"/>
          </a:xfrm>
          <a:prstGeom prst="rect">
            <a:avLst/>
          </a:prstGeom>
        </p:spPr>
      </p:pic>
      <p:pic>
        <p:nvPicPr>
          <p:cNvPr id="8" name="Picture 7">
            <a:extLst>
              <a:ext uri="{FF2B5EF4-FFF2-40B4-BE49-F238E27FC236}">
                <a16:creationId xmlns:a16="http://schemas.microsoft.com/office/drawing/2014/main" id="{15888828-3E50-407D-871C-196E8860816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831276" y="1638839"/>
            <a:ext cx="1013552" cy="841248"/>
          </a:xfrm>
          <a:prstGeom prst="rect">
            <a:avLst/>
          </a:prstGeom>
        </p:spPr>
      </p:pic>
    </p:spTree>
    <p:extLst>
      <p:ext uri="{BB962C8B-B14F-4D97-AF65-F5344CB8AC3E}">
        <p14:creationId xmlns:p14="http://schemas.microsoft.com/office/powerpoint/2010/main" val="1609287604"/>
      </p:ext>
    </p:extLst>
  </p:cSld>
  <p:clrMapOvr>
    <a:masterClrMapping/>
  </p:clrMapOvr>
  <mc:AlternateContent xmlns:mc="http://schemas.openxmlformats.org/markup-compatibility/2006" xmlns:p14="http://schemas.microsoft.com/office/powerpoint/2010/main">
    <mc:Choice Requires="p14">
      <p:transition spd="slow" p14:dur="2000" advTm="45720"/>
    </mc:Choice>
    <mc:Fallback xmlns="">
      <p:transition spd="slow" advTm="4572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CC828D-D5BB-0343-92C6-B5023DA88CE4}"/>
              </a:ext>
            </a:extLst>
          </p:cNvPr>
          <p:cNvSpPr/>
          <p:nvPr/>
        </p:nvSpPr>
        <p:spPr>
          <a:xfrm>
            <a:off x="457200" y="1657351"/>
            <a:ext cx="11201400" cy="3673773"/>
          </a:xfrm>
          <a:prstGeom prst="rect">
            <a:avLst/>
          </a:prstGeom>
          <a:solidFill>
            <a:schemeClr val="accent1">
              <a:lumMod val="40000"/>
              <a:lumOff val="60000"/>
              <a:alpha val="4749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A2BC6E-1FEA-410F-9AF9-59B6DE23FD6D}"/>
              </a:ext>
            </a:extLst>
          </p:cNvPr>
          <p:cNvSpPr>
            <a:spLocks noGrp="1"/>
          </p:cNvSpPr>
          <p:nvPr>
            <p:ph type="title"/>
          </p:nvPr>
        </p:nvSpPr>
        <p:spPr/>
        <p:txBody>
          <a:bodyPr/>
          <a:lstStyle/>
          <a:p>
            <a:r>
              <a:rPr lang="en-US" dirty="0"/>
              <a:t>Comparing Crash Factors in Texas</a:t>
            </a:r>
            <a:br>
              <a:rPr lang="en-US" dirty="0"/>
            </a:br>
            <a:r>
              <a:rPr lang="en-US" dirty="0"/>
              <a:t>(2015-2020) </a:t>
            </a:r>
          </a:p>
        </p:txBody>
      </p:sp>
      <p:sp>
        <p:nvSpPr>
          <p:cNvPr id="11" name="Content Placeholder 2">
            <a:extLst>
              <a:ext uri="{FF2B5EF4-FFF2-40B4-BE49-F238E27FC236}">
                <a16:creationId xmlns:a16="http://schemas.microsoft.com/office/drawing/2014/main" id="{644F1684-0CA6-8649-92BE-8AC10898EAA5}"/>
              </a:ext>
            </a:extLst>
          </p:cNvPr>
          <p:cNvSpPr txBox="1">
            <a:spLocks/>
          </p:cNvSpPr>
          <p:nvPr/>
        </p:nvSpPr>
        <p:spPr>
          <a:xfrm>
            <a:off x="457200" y="4175758"/>
            <a:ext cx="11201400" cy="6737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4400" dirty="0">
                <a:solidFill>
                  <a:srgbClr val="C00000"/>
                </a:solidFill>
              </a:rPr>
              <a:t>involved distraction</a:t>
            </a:r>
          </a:p>
        </p:txBody>
      </p:sp>
      <p:sp>
        <p:nvSpPr>
          <p:cNvPr id="19" name="Content Placeholder 2">
            <a:extLst>
              <a:ext uri="{FF2B5EF4-FFF2-40B4-BE49-F238E27FC236}">
                <a16:creationId xmlns:a16="http://schemas.microsoft.com/office/drawing/2014/main" id="{FB20283A-7C3B-E74F-B189-F80394F32736}"/>
              </a:ext>
            </a:extLst>
          </p:cNvPr>
          <p:cNvSpPr txBox="1">
            <a:spLocks/>
          </p:cNvSpPr>
          <p:nvPr/>
        </p:nvSpPr>
        <p:spPr>
          <a:xfrm>
            <a:off x="808074" y="2335070"/>
            <a:ext cx="2771683" cy="1740790"/>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r">
              <a:lnSpc>
                <a:spcPct val="100000"/>
              </a:lnSpc>
            </a:pPr>
            <a:r>
              <a:rPr lang="en-US" sz="6000" dirty="0">
                <a:solidFill>
                  <a:srgbClr val="C00000"/>
                </a:solidFill>
              </a:rPr>
              <a:t>6%</a:t>
            </a:r>
            <a:r>
              <a:rPr lang="en-US" sz="4400" dirty="0">
                <a:solidFill>
                  <a:srgbClr val="C00000"/>
                </a:solidFill>
              </a:rPr>
              <a:t> </a:t>
            </a:r>
            <a:br>
              <a:rPr lang="en-US" sz="4400" dirty="0">
                <a:solidFill>
                  <a:srgbClr val="C00000"/>
                </a:solidFill>
              </a:rPr>
            </a:br>
            <a:r>
              <a:rPr lang="en-US" dirty="0"/>
              <a:t>of </a:t>
            </a:r>
            <a:r>
              <a:rPr lang="en-US" dirty="0">
                <a:solidFill>
                  <a:srgbClr val="C00000"/>
                </a:solidFill>
              </a:rPr>
              <a:t>motorcycle crashes</a:t>
            </a:r>
            <a:endParaRPr lang="en-US" sz="1600" dirty="0">
              <a:solidFill>
                <a:srgbClr val="C00000"/>
              </a:solidFill>
            </a:endParaRPr>
          </a:p>
        </p:txBody>
      </p:sp>
      <p:pic>
        <p:nvPicPr>
          <p:cNvPr id="20" name="Picture 19">
            <a:extLst>
              <a:ext uri="{FF2B5EF4-FFF2-40B4-BE49-F238E27FC236}">
                <a16:creationId xmlns:a16="http://schemas.microsoft.com/office/drawing/2014/main" id="{C09C7B6E-5E6B-9F41-B1E1-A9658F6E2B03}"/>
              </a:ext>
            </a:extLst>
          </p:cNvPr>
          <p:cNvPicPr>
            <a:picLocks noChangeAspect="1"/>
          </p:cNvPicPr>
          <p:nvPr/>
        </p:nvPicPr>
        <p:blipFill>
          <a:blip r:embed="rId3"/>
          <a:stretch>
            <a:fillRect/>
          </a:stretch>
        </p:blipFill>
        <p:spPr>
          <a:xfrm>
            <a:off x="3770257" y="2317590"/>
            <a:ext cx="4575286" cy="1354121"/>
          </a:xfrm>
          <a:prstGeom prst="rect">
            <a:avLst/>
          </a:prstGeom>
        </p:spPr>
      </p:pic>
      <p:sp>
        <p:nvSpPr>
          <p:cNvPr id="21" name="Content Placeholder 2">
            <a:extLst>
              <a:ext uri="{FF2B5EF4-FFF2-40B4-BE49-F238E27FC236}">
                <a16:creationId xmlns:a16="http://schemas.microsoft.com/office/drawing/2014/main" id="{ABDCA779-E072-7B46-B226-BF56E320BF2B}"/>
              </a:ext>
            </a:extLst>
          </p:cNvPr>
          <p:cNvSpPr txBox="1">
            <a:spLocks/>
          </p:cNvSpPr>
          <p:nvPr/>
        </p:nvSpPr>
        <p:spPr>
          <a:xfrm>
            <a:off x="8536043" y="2335070"/>
            <a:ext cx="3016102" cy="20961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6000" dirty="0">
                <a:solidFill>
                  <a:srgbClr val="002060"/>
                </a:solidFill>
              </a:rPr>
              <a:t>10% </a:t>
            </a:r>
            <a:br>
              <a:rPr lang="en-US" sz="4800" dirty="0">
                <a:solidFill>
                  <a:srgbClr val="C00000"/>
                </a:solidFill>
              </a:rPr>
            </a:br>
            <a:r>
              <a:rPr lang="en-US" dirty="0"/>
              <a:t>of </a:t>
            </a:r>
            <a:r>
              <a:rPr lang="en-US" dirty="0">
                <a:solidFill>
                  <a:srgbClr val="002060"/>
                </a:solidFill>
              </a:rPr>
              <a:t>passenger car crashes</a:t>
            </a:r>
          </a:p>
        </p:txBody>
      </p:sp>
    </p:spTree>
    <p:extLst>
      <p:ext uri="{BB962C8B-B14F-4D97-AF65-F5344CB8AC3E}">
        <p14:creationId xmlns:p14="http://schemas.microsoft.com/office/powerpoint/2010/main" val="2553226905"/>
      </p:ext>
    </p:extLst>
  </p:cSld>
  <p:clrMapOvr>
    <a:masterClrMapping/>
  </p:clrMapOvr>
  <mc:AlternateContent xmlns:mc="http://schemas.openxmlformats.org/markup-compatibility/2006" xmlns:p14="http://schemas.microsoft.com/office/powerpoint/2010/main">
    <mc:Choice Requires="p14">
      <p:transition spd="slow" p14:dur="2000" advTm="22059"/>
    </mc:Choice>
    <mc:Fallback xmlns="">
      <p:transition spd="slow" advTm="2205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BC6E-1FEA-410F-9AF9-59B6DE23FD6D}"/>
              </a:ext>
            </a:extLst>
          </p:cNvPr>
          <p:cNvSpPr>
            <a:spLocks noGrp="1"/>
          </p:cNvSpPr>
          <p:nvPr>
            <p:ph type="title"/>
          </p:nvPr>
        </p:nvSpPr>
        <p:spPr>
          <a:xfrm>
            <a:off x="839788" y="365125"/>
            <a:ext cx="10515600" cy="962137"/>
          </a:xfrm>
        </p:spPr>
        <p:txBody>
          <a:bodyPr>
            <a:normAutofit/>
          </a:bodyPr>
          <a:lstStyle/>
          <a:p>
            <a:r>
              <a:rPr lang="en-US" dirty="0"/>
              <a:t>Comparing Crash Factors in Texas</a:t>
            </a:r>
          </a:p>
        </p:txBody>
      </p:sp>
      <p:sp>
        <p:nvSpPr>
          <p:cNvPr id="3" name="Text Placeholder 2">
            <a:extLst>
              <a:ext uri="{FF2B5EF4-FFF2-40B4-BE49-F238E27FC236}">
                <a16:creationId xmlns:a16="http://schemas.microsoft.com/office/drawing/2014/main" id="{E2808537-814A-408A-9D63-CC2AA009E461}"/>
              </a:ext>
            </a:extLst>
          </p:cNvPr>
          <p:cNvSpPr>
            <a:spLocks noGrp="1"/>
          </p:cNvSpPr>
          <p:nvPr>
            <p:ph type="body" idx="1"/>
          </p:nvPr>
        </p:nvSpPr>
        <p:spPr>
          <a:xfrm>
            <a:off x="839788" y="1538451"/>
            <a:ext cx="5157787" cy="823912"/>
          </a:xfrm>
        </p:spPr>
        <p:txBody>
          <a:bodyPr/>
          <a:lstStyle/>
          <a:p>
            <a:r>
              <a:rPr lang="en-US" dirty="0">
                <a:solidFill>
                  <a:srgbClr val="C00000"/>
                </a:solidFill>
              </a:rPr>
              <a:t>Motorcycle Crashes   	</a:t>
            </a:r>
          </a:p>
        </p:txBody>
      </p:sp>
      <p:sp>
        <p:nvSpPr>
          <p:cNvPr id="4" name="Content Placeholder 3">
            <a:extLst>
              <a:ext uri="{FF2B5EF4-FFF2-40B4-BE49-F238E27FC236}">
                <a16:creationId xmlns:a16="http://schemas.microsoft.com/office/drawing/2014/main" id="{D904A946-E485-46CA-9E7D-C26203D50F89}"/>
              </a:ext>
            </a:extLst>
          </p:cNvPr>
          <p:cNvSpPr>
            <a:spLocks noGrp="1"/>
          </p:cNvSpPr>
          <p:nvPr>
            <p:ph sz="half" idx="2"/>
          </p:nvPr>
        </p:nvSpPr>
        <p:spPr>
          <a:xfrm>
            <a:off x="836612" y="2375505"/>
            <a:ext cx="5157787" cy="2671762"/>
          </a:xfrm>
        </p:spPr>
        <p:txBody>
          <a:bodyPr>
            <a:noAutofit/>
          </a:bodyPr>
          <a:lstStyle/>
          <a:p>
            <a:pPr>
              <a:spcBef>
                <a:spcPts val="800"/>
              </a:spcBef>
              <a:spcAft>
                <a:spcPts val="800"/>
              </a:spcAft>
            </a:pPr>
            <a:r>
              <a:rPr lang="en-US" sz="2000" dirty="0">
                <a:solidFill>
                  <a:schemeClr val="accent1">
                    <a:lumMod val="75000"/>
                  </a:schemeClr>
                </a:solidFill>
              </a:rPr>
              <a:t>All Crashes (2015-2020)</a:t>
            </a:r>
          </a:p>
          <a:p>
            <a:pPr lvl="1">
              <a:spcBef>
                <a:spcPts val="800"/>
              </a:spcBef>
              <a:spcAft>
                <a:spcPts val="800"/>
              </a:spcAft>
            </a:pPr>
            <a:r>
              <a:rPr lang="en-US" sz="1800" dirty="0">
                <a:solidFill>
                  <a:schemeClr val="accent1">
                    <a:lumMod val="75000"/>
                  </a:schemeClr>
                </a:solidFill>
              </a:rPr>
              <a:t>1% </a:t>
            </a:r>
            <a:r>
              <a:rPr lang="en-US" sz="1600" dirty="0"/>
              <a:t>involved drug impairment  </a:t>
            </a:r>
          </a:p>
          <a:p>
            <a:pPr lvl="1">
              <a:spcBef>
                <a:spcPts val="800"/>
              </a:spcBef>
              <a:spcAft>
                <a:spcPts val="800"/>
              </a:spcAft>
            </a:pPr>
            <a:r>
              <a:rPr lang="en-US" sz="1800" dirty="0">
                <a:solidFill>
                  <a:schemeClr val="accent1">
                    <a:lumMod val="75000"/>
                  </a:schemeClr>
                </a:solidFill>
              </a:rPr>
              <a:t>3% </a:t>
            </a:r>
            <a:r>
              <a:rPr lang="en-US" sz="1600" dirty="0"/>
              <a:t>involved a positive blood alcohol concentration (BAC)(alcohol impairment)</a:t>
            </a:r>
          </a:p>
          <a:p>
            <a:pPr>
              <a:spcBef>
                <a:spcPts val="800"/>
              </a:spcBef>
              <a:spcAft>
                <a:spcPts val="800"/>
              </a:spcAft>
            </a:pPr>
            <a:r>
              <a:rPr lang="en-US" sz="2000" dirty="0">
                <a:solidFill>
                  <a:schemeClr val="accent1">
                    <a:lumMod val="75000"/>
                  </a:schemeClr>
                </a:solidFill>
              </a:rPr>
              <a:t>Fatal Crashes (2015-2019)</a:t>
            </a:r>
          </a:p>
          <a:p>
            <a:pPr lvl="1">
              <a:spcBef>
                <a:spcPts val="800"/>
              </a:spcBef>
              <a:spcAft>
                <a:spcPts val="800"/>
              </a:spcAft>
            </a:pPr>
            <a:r>
              <a:rPr lang="en-US" sz="1800" dirty="0">
                <a:solidFill>
                  <a:schemeClr val="accent1">
                    <a:lumMod val="75000"/>
                  </a:schemeClr>
                </a:solidFill>
              </a:rPr>
              <a:t>12% </a:t>
            </a:r>
            <a:r>
              <a:rPr lang="en-US" sz="1600" dirty="0"/>
              <a:t>involved drug impairment  </a:t>
            </a:r>
          </a:p>
          <a:p>
            <a:pPr lvl="1">
              <a:spcBef>
                <a:spcPts val="800"/>
              </a:spcBef>
              <a:spcAft>
                <a:spcPts val="800"/>
              </a:spcAft>
            </a:pPr>
            <a:r>
              <a:rPr lang="en-US" sz="1800" dirty="0">
                <a:solidFill>
                  <a:schemeClr val="accent1">
                    <a:lumMod val="75000"/>
                  </a:schemeClr>
                </a:solidFill>
              </a:rPr>
              <a:t>24% </a:t>
            </a:r>
            <a:r>
              <a:rPr lang="en-US" sz="1600" dirty="0"/>
              <a:t>involved a blood alcohol concentration (BAC)(alcohol impairment)</a:t>
            </a:r>
          </a:p>
        </p:txBody>
      </p:sp>
      <p:sp>
        <p:nvSpPr>
          <p:cNvPr id="5" name="Text Placeholder 4">
            <a:extLst>
              <a:ext uri="{FF2B5EF4-FFF2-40B4-BE49-F238E27FC236}">
                <a16:creationId xmlns:a16="http://schemas.microsoft.com/office/drawing/2014/main" id="{47431E32-600C-4FBD-B4C6-C90922E49B19}"/>
              </a:ext>
            </a:extLst>
          </p:cNvPr>
          <p:cNvSpPr>
            <a:spLocks noGrp="1"/>
          </p:cNvSpPr>
          <p:nvPr>
            <p:ph type="body" sz="quarter" idx="3"/>
          </p:nvPr>
        </p:nvSpPr>
        <p:spPr>
          <a:xfrm>
            <a:off x="6172200" y="1538451"/>
            <a:ext cx="5183188" cy="823912"/>
          </a:xfrm>
        </p:spPr>
        <p:txBody>
          <a:bodyPr/>
          <a:lstStyle/>
          <a:p>
            <a:r>
              <a:rPr lang="en-US" dirty="0">
                <a:solidFill>
                  <a:srgbClr val="002060"/>
                </a:solidFill>
              </a:rPr>
              <a:t>Passenger Car Crashes </a:t>
            </a:r>
            <a:endParaRPr lang="en-US" dirty="0">
              <a:solidFill>
                <a:srgbClr val="002060"/>
              </a:solidFill>
              <a:highlight>
                <a:srgbClr val="FFFF00"/>
              </a:highlight>
            </a:endParaRPr>
          </a:p>
        </p:txBody>
      </p:sp>
      <p:sp>
        <p:nvSpPr>
          <p:cNvPr id="6" name="Content Placeholder 5">
            <a:extLst>
              <a:ext uri="{FF2B5EF4-FFF2-40B4-BE49-F238E27FC236}">
                <a16:creationId xmlns:a16="http://schemas.microsoft.com/office/drawing/2014/main" id="{0FA4025E-24A5-4A87-99EF-9250D6E47106}"/>
              </a:ext>
            </a:extLst>
          </p:cNvPr>
          <p:cNvSpPr>
            <a:spLocks noGrp="1"/>
          </p:cNvSpPr>
          <p:nvPr>
            <p:ph sz="quarter" idx="4"/>
          </p:nvPr>
        </p:nvSpPr>
        <p:spPr>
          <a:xfrm>
            <a:off x="6172200" y="2395347"/>
            <a:ext cx="5183188" cy="2924201"/>
          </a:xfrm>
        </p:spPr>
        <p:txBody>
          <a:bodyPr>
            <a:normAutofit fontScale="92500" lnSpcReduction="20000"/>
          </a:bodyPr>
          <a:lstStyle/>
          <a:p>
            <a:pPr>
              <a:spcBef>
                <a:spcPts val="800"/>
              </a:spcBef>
              <a:spcAft>
                <a:spcPts val="800"/>
              </a:spcAft>
            </a:pPr>
            <a:r>
              <a:rPr lang="en-US" sz="2200" dirty="0">
                <a:solidFill>
                  <a:schemeClr val="accent1">
                    <a:lumMod val="75000"/>
                  </a:schemeClr>
                </a:solidFill>
              </a:rPr>
              <a:t>All Crashes (2015-2020)</a:t>
            </a:r>
          </a:p>
          <a:p>
            <a:pPr lvl="1">
              <a:spcBef>
                <a:spcPts val="800"/>
              </a:spcBef>
              <a:spcAft>
                <a:spcPts val="800"/>
              </a:spcAft>
            </a:pPr>
            <a:r>
              <a:rPr lang="en-US" sz="1700" dirty="0">
                <a:solidFill>
                  <a:schemeClr val="accent1">
                    <a:lumMod val="75000"/>
                  </a:schemeClr>
                </a:solidFill>
              </a:rPr>
              <a:t>0.1% </a:t>
            </a:r>
            <a:r>
              <a:rPr lang="en-US" sz="1700" dirty="0"/>
              <a:t>involved drug impairment  </a:t>
            </a:r>
          </a:p>
          <a:p>
            <a:pPr lvl="1">
              <a:spcBef>
                <a:spcPts val="800"/>
              </a:spcBef>
              <a:spcAft>
                <a:spcPts val="800"/>
              </a:spcAft>
            </a:pPr>
            <a:r>
              <a:rPr lang="en-US" sz="1700" dirty="0">
                <a:solidFill>
                  <a:schemeClr val="accent1">
                    <a:lumMod val="75000"/>
                  </a:schemeClr>
                </a:solidFill>
              </a:rPr>
              <a:t>1% </a:t>
            </a:r>
            <a:r>
              <a:rPr lang="en-US" sz="1700" dirty="0"/>
              <a:t>involved a blood alcohol concentration (BAC)(alcohol impairment)</a:t>
            </a:r>
          </a:p>
          <a:p>
            <a:pPr>
              <a:spcBef>
                <a:spcPts val="800"/>
              </a:spcBef>
              <a:spcAft>
                <a:spcPts val="800"/>
              </a:spcAft>
            </a:pPr>
            <a:r>
              <a:rPr lang="en-US" sz="2000" dirty="0">
                <a:solidFill>
                  <a:schemeClr val="accent1">
                    <a:lumMod val="75000"/>
                  </a:schemeClr>
                </a:solidFill>
              </a:rPr>
              <a:t>Fatal Crashes (2015-2019)</a:t>
            </a:r>
          </a:p>
          <a:p>
            <a:pPr lvl="1">
              <a:spcBef>
                <a:spcPts val="800"/>
              </a:spcBef>
              <a:spcAft>
                <a:spcPts val="800"/>
              </a:spcAft>
            </a:pPr>
            <a:r>
              <a:rPr lang="en-US" sz="1900" dirty="0">
                <a:solidFill>
                  <a:schemeClr val="accent1">
                    <a:lumMod val="75000"/>
                  </a:schemeClr>
                </a:solidFill>
              </a:rPr>
              <a:t>10% </a:t>
            </a:r>
            <a:r>
              <a:rPr lang="en-US" sz="1900" dirty="0"/>
              <a:t>involved drug impairment  </a:t>
            </a:r>
          </a:p>
          <a:p>
            <a:pPr lvl="1">
              <a:spcBef>
                <a:spcPts val="800"/>
              </a:spcBef>
              <a:spcAft>
                <a:spcPts val="800"/>
              </a:spcAft>
            </a:pPr>
            <a:r>
              <a:rPr lang="en-US" sz="1900" dirty="0">
                <a:solidFill>
                  <a:schemeClr val="accent1">
                    <a:lumMod val="75000"/>
                  </a:schemeClr>
                </a:solidFill>
              </a:rPr>
              <a:t>17% </a:t>
            </a:r>
            <a:r>
              <a:rPr lang="en-US" sz="1900" dirty="0"/>
              <a:t>involved a blood alcohol concentration (BAC)(alcohol impairment)) </a:t>
            </a:r>
          </a:p>
          <a:p>
            <a:pPr>
              <a:spcBef>
                <a:spcPts val="800"/>
              </a:spcBef>
              <a:spcAft>
                <a:spcPts val="800"/>
              </a:spcAft>
            </a:pPr>
            <a:endParaRPr lang="en-US" sz="1600" dirty="0"/>
          </a:p>
        </p:txBody>
      </p:sp>
      <p:pic>
        <p:nvPicPr>
          <p:cNvPr id="7" name="Picture 6">
            <a:extLst>
              <a:ext uri="{FF2B5EF4-FFF2-40B4-BE49-F238E27FC236}">
                <a16:creationId xmlns:a16="http://schemas.microsoft.com/office/drawing/2014/main" id="{F90F3EB2-8216-4885-A712-5DCB5099844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184955" y="1342911"/>
            <a:ext cx="1266622" cy="841248"/>
          </a:xfrm>
          <a:prstGeom prst="rect">
            <a:avLst/>
          </a:prstGeom>
        </p:spPr>
      </p:pic>
      <p:pic>
        <p:nvPicPr>
          <p:cNvPr id="8" name="Picture 7">
            <a:extLst>
              <a:ext uri="{FF2B5EF4-FFF2-40B4-BE49-F238E27FC236}">
                <a16:creationId xmlns:a16="http://schemas.microsoft.com/office/drawing/2014/main" id="{15888828-3E50-407D-871C-196E8860816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831276" y="1342911"/>
            <a:ext cx="1013552" cy="841248"/>
          </a:xfrm>
          <a:prstGeom prst="rect">
            <a:avLst/>
          </a:prstGeom>
        </p:spPr>
      </p:pic>
    </p:spTree>
    <p:extLst>
      <p:ext uri="{BB962C8B-B14F-4D97-AF65-F5344CB8AC3E}">
        <p14:creationId xmlns:p14="http://schemas.microsoft.com/office/powerpoint/2010/main" val="1265406478"/>
      </p:ext>
    </p:extLst>
  </p:cSld>
  <p:clrMapOvr>
    <a:masterClrMapping/>
  </p:clrMapOvr>
  <mc:AlternateContent xmlns:mc="http://schemas.openxmlformats.org/markup-compatibility/2006" xmlns:p14="http://schemas.microsoft.com/office/powerpoint/2010/main">
    <mc:Choice Requires="p14">
      <p:transition spd="slow" p14:dur="2000" advTm="87936"/>
    </mc:Choice>
    <mc:Fallback xmlns="">
      <p:transition spd="slow" advTm="87936"/>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3C173A9-706F-8B47-98F0-1CD8E0C0E0F7}"/>
              </a:ext>
            </a:extLst>
          </p:cNvPr>
          <p:cNvSpPr/>
          <p:nvPr/>
        </p:nvSpPr>
        <p:spPr>
          <a:xfrm>
            <a:off x="7438285" y="1209370"/>
            <a:ext cx="4267017" cy="2261228"/>
          </a:xfrm>
          <a:prstGeom prst="rect">
            <a:avLst/>
          </a:prstGeom>
          <a:solidFill>
            <a:srgbClr val="FEEBD3">
              <a:alpha val="4749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18DAE98-4945-A743-8144-21B040E5091A}"/>
              </a:ext>
            </a:extLst>
          </p:cNvPr>
          <p:cNvSpPr/>
          <p:nvPr/>
        </p:nvSpPr>
        <p:spPr>
          <a:xfrm>
            <a:off x="486696" y="3525247"/>
            <a:ext cx="11218606" cy="1724699"/>
          </a:xfrm>
          <a:prstGeom prst="rect">
            <a:avLst/>
          </a:prstGeom>
          <a:solidFill>
            <a:srgbClr val="FEEBD3">
              <a:alpha val="4749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A239DED-5324-4E42-94FF-1AD4FFDD830D}"/>
              </a:ext>
            </a:extLst>
          </p:cNvPr>
          <p:cNvSpPr/>
          <p:nvPr/>
        </p:nvSpPr>
        <p:spPr>
          <a:xfrm>
            <a:off x="486696" y="1209369"/>
            <a:ext cx="6821562" cy="2261228"/>
          </a:xfrm>
          <a:prstGeom prst="rect">
            <a:avLst/>
          </a:prstGeom>
          <a:solidFill>
            <a:srgbClr val="FEEBD3">
              <a:alpha val="4749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A154F56B-5C2F-3944-974C-E8E2FFFFA170}"/>
              </a:ext>
            </a:extLst>
          </p:cNvPr>
          <p:cNvSpPr txBox="1">
            <a:spLocks/>
          </p:cNvSpPr>
          <p:nvPr/>
        </p:nvSpPr>
        <p:spPr>
          <a:xfrm>
            <a:off x="629874" y="1425689"/>
            <a:ext cx="2581789" cy="2170344"/>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pPr>
            <a:r>
              <a:rPr lang="en-US" sz="6000" dirty="0">
                <a:solidFill>
                  <a:srgbClr val="C00000"/>
                </a:solidFill>
              </a:rPr>
              <a:t>16.5%</a:t>
            </a:r>
            <a:r>
              <a:rPr lang="en-US" sz="4400" dirty="0">
                <a:solidFill>
                  <a:srgbClr val="C00000"/>
                </a:solidFill>
              </a:rPr>
              <a:t> </a:t>
            </a:r>
            <a:br>
              <a:rPr lang="en-US" sz="4400" dirty="0">
                <a:solidFill>
                  <a:srgbClr val="C00000"/>
                </a:solidFill>
              </a:rPr>
            </a:br>
            <a:r>
              <a:rPr lang="en-US" dirty="0"/>
              <a:t>Failed to Control Speed</a:t>
            </a:r>
            <a:endParaRPr lang="en-US" dirty="0">
              <a:ea typeface="Times New Roman" panose="02020603050405020304" pitchFamily="18" charset="0"/>
            </a:endParaRPr>
          </a:p>
          <a:p>
            <a:pPr algn="ctr">
              <a:lnSpc>
                <a:spcPct val="100000"/>
              </a:lnSpc>
            </a:pPr>
            <a:endParaRPr lang="en-US" sz="1600" dirty="0">
              <a:solidFill>
                <a:srgbClr val="C00000"/>
              </a:solidFill>
            </a:endParaRPr>
          </a:p>
        </p:txBody>
      </p:sp>
      <p:sp>
        <p:nvSpPr>
          <p:cNvPr id="5" name="Content Placeholder 2">
            <a:extLst>
              <a:ext uri="{FF2B5EF4-FFF2-40B4-BE49-F238E27FC236}">
                <a16:creationId xmlns:a16="http://schemas.microsoft.com/office/drawing/2014/main" id="{EB363568-3890-6F48-AB62-E0B8007FD67F}"/>
              </a:ext>
            </a:extLst>
          </p:cNvPr>
          <p:cNvSpPr txBox="1">
            <a:spLocks/>
          </p:cNvSpPr>
          <p:nvPr/>
        </p:nvSpPr>
        <p:spPr>
          <a:xfrm>
            <a:off x="755299" y="3721992"/>
            <a:ext cx="2330938" cy="163303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spcBef>
                <a:spcPts val="0"/>
              </a:spcBef>
            </a:pPr>
            <a:r>
              <a:rPr lang="en-US" sz="6000" dirty="0">
                <a:solidFill>
                  <a:srgbClr val="C00000"/>
                </a:solidFill>
              </a:rPr>
              <a:t>6.3%</a:t>
            </a:r>
            <a:r>
              <a:rPr lang="en-US" sz="4400" dirty="0">
                <a:solidFill>
                  <a:srgbClr val="C00000"/>
                </a:solidFill>
              </a:rPr>
              <a:t> </a:t>
            </a:r>
            <a:br>
              <a:rPr lang="en-US" sz="4400" dirty="0">
                <a:solidFill>
                  <a:srgbClr val="C00000"/>
                </a:solidFill>
              </a:rPr>
            </a:br>
            <a:r>
              <a:rPr lang="en-US" dirty="0"/>
              <a:t>Driver Inattention</a:t>
            </a:r>
            <a:endParaRPr lang="en-US" dirty="0">
              <a:ea typeface="Times New Roman" panose="02020603050405020304" pitchFamily="18" charset="0"/>
            </a:endParaRPr>
          </a:p>
        </p:txBody>
      </p:sp>
      <p:sp>
        <p:nvSpPr>
          <p:cNvPr id="6" name="Content Placeholder 2">
            <a:extLst>
              <a:ext uri="{FF2B5EF4-FFF2-40B4-BE49-F238E27FC236}">
                <a16:creationId xmlns:a16="http://schemas.microsoft.com/office/drawing/2014/main" id="{8664FE4E-AA13-0C49-B1DE-848305F743E5}"/>
              </a:ext>
            </a:extLst>
          </p:cNvPr>
          <p:cNvSpPr txBox="1">
            <a:spLocks/>
          </p:cNvSpPr>
          <p:nvPr/>
        </p:nvSpPr>
        <p:spPr>
          <a:xfrm>
            <a:off x="5160968" y="1425689"/>
            <a:ext cx="2025848" cy="1746338"/>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pPr>
            <a:r>
              <a:rPr lang="en-US" sz="6000" dirty="0">
                <a:solidFill>
                  <a:srgbClr val="C00000"/>
                </a:solidFill>
              </a:rPr>
              <a:t>9.0%</a:t>
            </a:r>
            <a:r>
              <a:rPr lang="en-US" sz="4400" dirty="0">
                <a:solidFill>
                  <a:srgbClr val="C00000"/>
                </a:solidFill>
              </a:rPr>
              <a:t> </a:t>
            </a:r>
            <a:br>
              <a:rPr lang="en-US" sz="4400" dirty="0">
                <a:solidFill>
                  <a:srgbClr val="C00000"/>
                </a:solidFill>
              </a:rPr>
            </a:br>
            <a:r>
              <a:rPr lang="en-US" dirty="0"/>
              <a:t>Unsafe Speed</a:t>
            </a:r>
            <a:endParaRPr lang="en-US" dirty="0">
              <a:ea typeface="Times New Roman" panose="02020603050405020304" pitchFamily="18" charset="0"/>
            </a:endParaRPr>
          </a:p>
          <a:p>
            <a:pPr algn="ctr">
              <a:lnSpc>
                <a:spcPct val="100000"/>
              </a:lnSpc>
            </a:pPr>
            <a:endParaRPr lang="en-US" sz="1600" dirty="0">
              <a:solidFill>
                <a:srgbClr val="C00000"/>
              </a:solidFill>
            </a:endParaRPr>
          </a:p>
        </p:txBody>
      </p:sp>
      <p:sp>
        <p:nvSpPr>
          <p:cNvPr id="7" name="Content Placeholder 2">
            <a:extLst>
              <a:ext uri="{FF2B5EF4-FFF2-40B4-BE49-F238E27FC236}">
                <a16:creationId xmlns:a16="http://schemas.microsoft.com/office/drawing/2014/main" id="{8DA405E1-6B5D-3842-BBEB-B6E19C30F1C8}"/>
              </a:ext>
            </a:extLst>
          </p:cNvPr>
          <p:cNvSpPr txBox="1">
            <a:spLocks/>
          </p:cNvSpPr>
          <p:nvPr/>
        </p:nvSpPr>
        <p:spPr>
          <a:xfrm>
            <a:off x="7533553" y="3576575"/>
            <a:ext cx="2633338" cy="2026591"/>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Bef>
                <a:spcPts val="0"/>
              </a:spcBef>
            </a:pPr>
            <a:r>
              <a:rPr lang="en-US" sz="6000" dirty="0">
                <a:solidFill>
                  <a:srgbClr val="C00000"/>
                </a:solidFill>
              </a:rPr>
              <a:t>5.2%</a:t>
            </a:r>
            <a:r>
              <a:rPr lang="en-US" sz="4400" dirty="0">
                <a:solidFill>
                  <a:srgbClr val="C00000"/>
                </a:solidFill>
              </a:rPr>
              <a:t> </a:t>
            </a:r>
            <a:br>
              <a:rPr lang="en-US" sz="4400" dirty="0">
                <a:solidFill>
                  <a:srgbClr val="C00000"/>
                </a:solidFill>
              </a:rPr>
            </a:br>
            <a:r>
              <a:rPr lang="en-US" dirty="0"/>
              <a:t>Changed Lane When Unsafe</a:t>
            </a:r>
            <a:endParaRPr lang="en-US" dirty="0">
              <a:ea typeface="Times New Roman" panose="02020603050405020304" pitchFamily="18" charset="0"/>
            </a:endParaRPr>
          </a:p>
          <a:p>
            <a:pPr algn="ctr">
              <a:lnSpc>
                <a:spcPct val="100000"/>
              </a:lnSpc>
            </a:pPr>
            <a:endParaRPr lang="en-US" sz="1600" dirty="0">
              <a:solidFill>
                <a:srgbClr val="C00000"/>
              </a:solidFill>
            </a:endParaRPr>
          </a:p>
        </p:txBody>
      </p:sp>
      <p:sp>
        <p:nvSpPr>
          <p:cNvPr id="8" name="Content Placeholder 2">
            <a:extLst>
              <a:ext uri="{FF2B5EF4-FFF2-40B4-BE49-F238E27FC236}">
                <a16:creationId xmlns:a16="http://schemas.microsoft.com/office/drawing/2014/main" id="{C57A1EE1-5734-D240-8FAD-390E4644B980}"/>
              </a:ext>
            </a:extLst>
          </p:cNvPr>
          <p:cNvSpPr txBox="1">
            <a:spLocks/>
          </p:cNvSpPr>
          <p:nvPr/>
        </p:nvSpPr>
        <p:spPr>
          <a:xfrm>
            <a:off x="7533553" y="1675157"/>
            <a:ext cx="2812088" cy="1740790"/>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Bef>
                <a:spcPts val="0"/>
              </a:spcBef>
            </a:pPr>
            <a:r>
              <a:rPr lang="en-US" sz="6000" dirty="0">
                <a:solidFill>
                  <a:srgbClr val="C00000"/>
                </a:solidFill>
              </a:rPr>
              <a:t>6.9%</a:t>
            </a:r>
            <a:r>
              <a:rPr lang="en-US" sz="4400" dirty="0">
                <a:solidFill>
                  <a:srgbClr val="C00000"/>
                </a:solidFill>
              </a:rPr>
              <a:t> </a:t>
            </a:r>
            <a:br>
              <a:rPr lang="en-US" sz="4400" dirty="0">
                <a:solidFill>
                  <a:srgbClr val="C00000"/>
                </a:solidFill>
              </a:rPr>
            </a:br>
            <a:r>
              <a:rPr lang="en-US" dirty="0"/>
              <a:t>Animal on Road-Wild</a:t>
            </a:r>
            <a:endParaRPr lang="en-US" dirty="0">
              <a:ea typeface="Times New Roman" panose="02020603050405020304" pitchFamily="18" charset="0"/>
            </a:endParaRPr>
          </a:p>
        </p:txBody>
      </p:sp>
      <p:pic>
        <p:nvPicPr>
          <p:cNvPr id="15" name="Picture 14" descr="A picture containing text, clock, gauge&#10;&#10;Description automatically generated">
            <a:extLst>
              <a:ext uri="{FF2B5EF4-FFF2-40B4-BE49-F238E27FC236}">
                <a16:creationId xmlns:a16="http://schemas.microsoft.com/office/drawing/2014/main" id="{8C9932F9-8B81-2041-959C-38F588C6D313}"/>
              </a:ext>
            </a:extLst>
          </p:cNvPr>
          <p:cNvPicPr>
            <a:picLocks noChangeAspect="1"/>
          </p:cNvPicPr>
          <p:nvPr/>
        </p:nvPicPr>
        <p:blipFill>
          <a:blip r:embed="rId3"/>
          <a:stretch>
            <a:fillRect/>
          </a:stretch>
        </p:blipFill>
        <p:spPr>
          <a:xfrm>
            <a:off x="3425648" y="1714011"/>
            <a:ext cx="1545768" cy="1184607"/>
          </a:xfrm>
          <a:prstGeom prst="rect">
            <a:avLst/>
          </a:prstGeom>
        </p:spPr>
      </p:pic>
      <p:sp>
        <p:nvSpPr>
          <p:cNvPr id="2" name="Title 1">
            <a:extLst>
              <a:ext uri="{FF2B5EF4-FFF2-40B4-BE49-F238E27FC236}">
                <a16:creationId xmlns:a16="http://schemas.microsoft.com/office/drawing/2014/main" id="{35660E2A-05D3-42BF-8D57-82D096F747EF}"/>
              </a:ext>
            </a:extLst>
          </p:cNvPr>
          <p:cNvSpPr>
            <a:spLocks noGrp="1"/>
          </p:cNvSpPr>
          <p:nvPr>
            <p:ph type="title"/>
          </p:nvPr>
        </p:nvSpPr>
        <p:spPr>
          <a:xfrm>
            <a:off x="486696" y="365125"/>
            <a:ext cx="10867103" cy="844244"/>
          </a:xfrm>
        </p:spPr>
        <p:txBody>
          <a:bodyPr>
            <a:normAutofit fontScale="90000"/>
          </a:bodyPr>
          <a:lstStyle/>
          <a:p>
            <a:r>
              <a:rPr lang="en-US" dirty="0"/>
              <a:t>Motorcycle Driver-Related Factors in Texas</a:t>
            </a:r>
            <a:br>
              <a:rPr lang="en-US" dirty="0"/>
            </a:br>
            <a:r>
              <a:rPr lang="en-US" dirty="0"/>
              <a:t>(2015-2020) </a:t>
            </a:r>
          </a:p>
        </p:txBody>
      </p:sp>
      <p:pic>
        <p:nvPicPr>
          <p:cNvPr id="21" name="Picture 20" descr="A picture containing text, sign&#10;&#10;Description automatically generated">
            <a:extLst>
              <a:ext uri="{FF2B5EF4-FFF2-40B4-BE49-F238E27FC236}">
                <a16:creationId xmlns:a16="http://schemas.microsoft.com/office/drawing/2014/main" id="{BAC0FD61-B28A-0343-862A-A4D270EB98B0}"/>
              </a:ext>
            </a:extLst>
          </p:cNvPr>
          <p:cNvPicPr>
            <a:picLocks noChangeAspect="1"/>
          </p:cNvPicPr>
          <p:nvPr/>
        </p:nvPicPr>
        <p:blipFill>
          <a:blip r:embed="rId4"/>
          <a:stretch>
            <a:fillRect/>
          </a:stretch>
        </p:blipFill>
        <p:spPr>
          <a:xfrm>
            <a:off x="9571793" y="1444914"/>
            <a:ext cx="1981807" cy="1081959"/>
          </a:xfrm>
          <a:prstGeom prst="rect">
            <a:avLst/>
          </a:prstGeom>
        </p:spPr>
      </p:pic>
      <p:pic>
        <p:nvPicPr>
          <p:cNvPr id="25" name="Picture 24" descr="Shape&#10;&#10;Description automatically generated with medium confidence">
            <a:extLst>
              <a:ext uri="{FF2B5EF4-FFF2-40B4-BE49-F238E27FC236}">
                <a16:creationId xmlns:a16="http://schemas.microsoft.com/office/drawing/2014/main" id="{462A8988-6DF6-114D-8549-368C4A137AED}"/>
              </a:ext>
            </a:extLst>
          </p:cNvPr>
          <p:cNvPicPr>
            <a:picLocks noChangeAspect="1"/>
          </p:cNvPicPr>
          <p:nvPr/>
        </p:nvPicPr>
        <p:blipFill>
          <a:blip r:embed="rId5"/>
          <a:stretch>
            <a:fillRect/>
          </a:stretch>
        </p:blipFill>
        <p:spPr>
          <a:xfrm>
            <a:off x="4066591" y="3557430"/>
            <a:ext cx="2812088" cy="1793216"/>
          </a:xfrm>
          <a:prstGeom prst="rect">
            <a:avLst/>
          </a:prstGeom>
        </p:spPr>
      </p:pic>
    </p:spTree>
    <p:extLst>
      <p:ext uri="{BB962C8B-B14F-4D97-AF65-F5344CB8AC3E}">
        <p14:creationId xmlns:p14="http://schemas.microsoft.com/office/powerpoint/2010/main" val="1959601951"/>
      </p:ext>
    </p:extLst>
  </p:cSld>
  <p:clrMapOvr>
    <a:masterClrMapping/>
  </p:clrMapOvr>
  <mc:AlternateContent xmlns:mc="http://schemas.openxmlformats.org/markup-compatibility/2006" xmlns:p14="http://schemas.microsoft.com/office/powerpoint/2010/main">
    <mc:Choice Requires="p14">
      <p:transition spd="slow" p14:dur="2000" advTm="28962"/>
    </mc:Choice>
    <mc:Fallback xmlns="">
      <p:transition spd="slow" advTm="28962"/>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83BE2EBA-E9FC-A04E-B77E-7F238474C0D9}"/>
              </a:ext>
            </a:extLst>
          </p:cNvPr>
          <p:cNvSpPr/>
          <p:nvPr/>
        </p:nvSpPr>
        <p:spPr>
          <a:xfrm>
            <a:off x="7347333" y="3275059"/>
            <a:ext cx="4337230" cy="1974886"/>
          </a:xfrm>
          <a:prstGeom prst="rect">
            <a:avLst/>
          </a:prstGeom>
          <a:solidFill>
            <a:schemeClr val="accent1">
              <a:lumMod val="40000"/>
              <a:lumOff val="60000"/>
              <a:alpha val="4749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8D40E9F-C85F-D24A-8832-71DA77DEFC0E}"/>
              </a:ext>
            </a:extLst>
          </p:cNvPr>
          <p:cNvSpPr/>
          <p:nvPr/>
        </p:nvSpPr>
        <p:spPr>
          <a:xfrm>
            <a:off x="3530009" y="3265875"/>
            <a:ext cx="3701315" cy="1984070"/>
          </a:xfrm>
          <a:prstGeom prst="rect">
            <a:avLst/>
          </a:prstGeom>
          <a:solidFill>
            <a:schemeClr val="accent1">
              <a:lumMod val="40000"/>
              <a:lumOff val="60000"/>
              <a:alpha val="4749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8" name="Content Placeholder 2">
            <a:extLst>
              <a:ext uri="{FF2B5EF4-FFF2-40B4-BE49-F238E27FC236}">
                <a16:creationId xmlns:a16="http://schemas.microsoft.com/office/drawing/2014/main" id="{2DE8DCAE-3309-3746-8CAA-3FBB17D6D2BD}"/>
              </a:ext>
            </a:extLst>
          </p:cNvPr>
          <p:cNvSpPr txBox="1">
            <a:spLocks/>
          </p:cNvSpPr>
          <p:nvPr/>
        </p:nvSpPr>
        <p:spPr>
          <a:xfrm>
            <a:off x="3655011" y="3470597"/>
            <a:ext cx="2672943" cy="163303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Bef>
                <a:spcPts val="0"/>
              </a:spcBef>
            </a:pPr>
            <a:r>
              <a:rPr lang="en-US" sz="6000" dirty="0">
                <a:solidFill>
                  <a:srgbClr val="C00000"/>
                </a:solidFill>
              </a:rPr>
              <a:t>4.7%</a:t>
            </a:r>
            <a:r>
              <a:rPr lang="en-US" sz="4400" dirty="0">
                <a:solidFill>
                  <a:srgbClr val="C00000"/>
                </a:solidFill>
              </a:rPr>
              <a:t> </a:t>
            </a:r>
            <a:br>
              <a:rPr lang="en-US" sz="4400" dirty="0">
                <a:solidFill>
                  <a:srgbClr val="C00000"/>
                </a:solidFill>
              </a:rPr>
            </a:br>
            <a:r>
              <a:rPr lang="en-US" dirty="0"/>
              <a:t>Failed to Drive in </a:t>
            </a:r>
            <a:br>
              <a:rPr lang="en-US" dirty="0"/>
            </a:br>
            <a:r>
              <a:rPr lang="en-US" dirty="0"/>
              <a:t>Single Lane</a:t>
            </a:r>
            <a:endParaRPr lang="en-US" dirty="0">
              <a:ea typeface="Times New Roman" panose="02020603050405020304" pitchFamily="18" charset="0"/>
            </a:endParaRPr>
          </a:p>
          <a:p>
            <a:pPr algn="ctr">
              <a:spcBef>
                <a:spcPts val="0"/>
              </a:spcBef>
            </a:pPr>
            <a:endParaRPr lang="en-US" dirty="0">
              <a:ea typeface="Times New Roman" panose="02020603050405020304" pitchFamily="18" charset="0"/>
            </a:endParaRPr>
          </a:p>
        </p:txBody>
      </p:sp>
      <p:sp>
        <p:nvSpPr>
          <p:cNvPr id="10" name="Content Placeholder 2">
            <a:extLst>
              <a:ext uri="{FF2B5EF4-FFF2-40B4-BE49-F238E27FC236}">
                <a16:creationId xmlns:a16="http://schemas.microsoft.com/office/drawing/2014/main" id="{F6396D31-D73F-B646-9242-8F3457711E92}"/>
              </a:ext>
            </a:extLst>
          </p:cNvPr>
          <p:cNvSpPr txBox="1">
            <a:spLocks/>
          </p:cNvSpPr>
          <p:nvPr/>
        </p:nvSpPr>
        <p:spPr>
          <a:xfrm>
            <a:off x="7533553" y="3576576"/>
            <a:ext cx="3162800" cy="1728020"/>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Bef>
                <a:spcPts val="0"/>
              </a:spcBef>
            </a:pPr>
            <a:r>
              <a:rPr lang="en-US" sz="6000" dirty="0">
                <a:solidFill>
                  <a:srgbClr val="C00000"/>
                </a:solidFill>
              </a:rPr>
              <a:t>4.6%</a:t>
            </a:r>
            <a:r>
              <a:rPr lang="en-US" sz="4400" dirty="0">
                <a:solidFill>
                  <a:srgbClr val="C00000"/>
                </a:solidFill>
              </a:rPr>
              <a:t> </a:t>
            </a:r>
            <a:br>
              <a:rPr lang="en-US" sz="4400" dirty="0">
                <a:solidFill>
                  <a:srgbClr val="C00000"/>
                </a:solidFill>
              </a:rPr>
            </a:br>
            <a:r>
              <a:rPr lang="en-US" dirty="0"/>
              <a:t>Failed to Yield ROW - Turning Left</a:t>
            </a:r>
            <a:endParaRPr lang="en-US" dirty="0">
              <a:ea typeface="Times New Roman" panose="02020603050405020304" pitchFamily="18" charset="0"/>
            </a:endParaRPr>
          </a:p>
          <a:p>
            <a:pPr algn="ctr">
              <a:lnSpc>
                <a:spcPct val="100000"/>
              </a:lnSpc>
            </a:pPr>
            <a:endParaRPr lang="en-US" sz="1600" dirty="0">
              <a:solidFill>
                <a:srgbClr val="C00000"/>
              </a:solidFill>
            </a:endParaRPr>
          </a:p>
        </p:txBody>
      </p:sp>
      <p:pic>
        <p:nvPicPr>
          <p:cNvPr id="15" name="Picture 14">
            <a:extLst>
              <a:ext uri="{FF2B5EF4-FFF2-40B4-BE49-F238E27FC236}">
                <a16:creationId xmlns:a16="http://schemas.microsoft.com/office/drawing/2014/main" id="{125253A2-F545-AE4F-A9AF-0D5E4BBAB298}"/>
              </a:ext>
            </a:extLst>
          </p:cNvPr>
          <p:cNvPicPr>
            <a:picLocks noChangeAspect="1"/>
          </p:cNvPicPr>
          <p:nvPr/>
        </p:nvPicPr>
        <p:blipFill>
          <a:blip r:embed="rId3"/>
          <a:stretch>
            <a:fillRect/>
          </a:stretch>
        </p:blipFill>
        <p:spPr>
          <a:xfrm>
            <a:off x="10261286" y="3312016"/>
            <a:ext cx="1194175" cy="1073091"/>
          </a:xfrm>
          <a:prstGeom prst="rect">
            <a:avLst/>
          </a:prstGeom>
        </p:spPr>
      </p:pic>
      <p:sp>
        <p:nvSpPr>
          <p:cNvPr id="17" name="Rectangle 16">
            <a:extLst>
              <a:ext uri="{FF2B5EF4-FFF2-40B4-BE49-F238E27FC236}">
                <a16:creationId xmlns:a16="http://schemas.microsoft.com/office/drawing/2014/main" id="{7578E243-5191-AF45-9C55-CCC1524ABF95}"/>
              </a:ext>
            </a:extLst>
          </p:cNvPr>
          <p:cNvSpPr/>
          <p:nvPr/>
        </p:nvSpPr>
        <p:spPr>
          <a:xfrm>
            <a:off x="3530009" y="1309484"/>
            <a:ext cx="3701315" cy="1862543"/>
          </a:xfrm>
          <a:prstGeom prst="rect">
            <a:avLst/>
          </a:prstGeom>
          <a:solidFill>
            <a:schemeClr val="accent1">
              <a:lumMod val="40000"/>
              <a:lumOff val="60000"/>
              <a:alpha val="4749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5660E2A-05D3-42BF-8D57-82D096F747EF}"/>
              </a:ext>
            </a:extLst>
          </p:cNvPr>
          <p:cNvSpPr>
            <a:spLocks noGrp="1"/>
          </p:cNvSpPr>
          <p:nvPr>
            <p:ph type="title"/>
          </p:nvPr>
        </p:nvSpPr>
        <p:spPr>
          <a:xfrm>
            <a:off x="486696" y="233784"/>
            <a:ext cx="10867103" cy="844244"/>
          </a:xfrm>
        </p:spPr>
        <p:txBody>
          <a:bodyPr>
            <a:normAutofit fontScale="90000"/>
          </a:bodyPr>
          <a:lstStyle/>
          <a:p>
            <a:r>
              <a:rPr lang="en-US" dirty="0"/>
              <a:t>Passenger Driver-Related Factors in Texas</a:t>
            </a:r>
            <a:br>
              <a:rPr lang="en-US" dirty="0"/>
            </a:br>
            <a:r>
              <a:rPr lang="en-US" dirty="0"/>
              <a:t>(2015-2020)  </a:t>
            </a:r>
          </a:p>
        </p:txBody>
      </p:sp>
      <p:sp>
        <p:nvSpPr>
          <p:cNvPr id="4" name="Rectangle 3">
            <a:extLst>
              <a:ext uri="{FF2B5EF4-FFF2-40B4-BE49-F238E27FC236}">
                <a16:creationId xmlns:a16="http://schemas.microsoft.com/office/drawing/2014/main" id="{0E890885-3C6F-6E4E-9B3C-AEFF0AEC2712}"/>
              </a:ext>
            </a:extLst>
          </p:cNvPr>
          <p:cNvSpPr/>
          <p:nvPr/>
        </p:nvSpPr>
        <p:spPr>
          <a:xfrm>
            <a:off x="7347333" y="1318669"/>
            <a:ext cx="4337230" cy="1832718"/>
          </a:xfrm>
          <a:prstGeom prst="rect">
            <a:avLst/>
          </a:prstGeom>
          <a:solidFill>
            <a:schemeClr val="accent1">
              <a:lumMod val="40000"/>
              <a:lumOff val="60000"/>
              <a:alpha val="4749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03607D84-BA3D-974A-90C8-9920BE1602D7}"/>
              </a:ext>
            </a:extLst>
          </p:cNvPr>
          <p:cNvSpPr/>
          <p:nvPr/>
        </p:nvSpPr>
        <p:spPr>
          <a:xfrm>
            <a:off x="486697" y="1288842"/>
            <a:ext cx="2927304" cy="3961103"/>
          </a:xfrm>
          <a:prstGeom prst="rect">
            <a:avLst/>
          </a:prstGeom>
          <a:solidFill>
            <a:schemeClr val="accent1">
              <a:lumMod val="40000"/>
              <a:lumOff val="60000"/>
              <a:alpha val="4749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76F03EA6-D3B2-BE49-9AFF-3145C8F5B2CC}"/>
              </a:ext>
            </a:extLst>
          </p:cNvPr>
          <p:cNvSpPr txBox="1">
            <a:spLocks/>
          </p:cNvSpPr>
          <p:nvPr/>
        </p:nvSpPr>
        <p:spPr>
          <a:xfrm>
            <a:off x="659455" y="3096794"/>
            <a:ext cx="2581789" cy="1793217"/>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pPr>
            <a:r>
              <a:rPr lang="en-US" sz="6000" dirty="0">
                <a:solidFill>
                  <a:srgbClr val="C00000"/>
                </a:solidFill>
              </a:rPr>
              <a:t>18.5%</a:t>
            </a:r>
            <a:r>
              <a:rPr lang="en-US" sz="4400" dirty="0">
                <a:solidFill>
                  <a:srgbClr val="C00000"/>
                </a:solidFill>
              </a:rPr>
              <a:t> </a:t>
            </a:r>
            <a:br>
              <a:rPr lang="en-US" sz="4400" dirty="0">
                <a:solidFill>
                  <a:srgbClr val="C00000"/>
                </a:solidFill>
              </a:rPr>
            </a:br>
            <a:r>
              <a:rPr lang="en-US" dirty="0"/>
              <a:t>Failed to Control Speed</a:t>
            </a:r>
            <a:endParaRPr lang="en-US" dirty="0">
              <a:ea typeface="Times New Roman" panose="02020603050405020304" pitchFamily="18" charset="0"/>
            </a:endParaRPr>
          </a:p>
          <a:p>
            <a:pPr algn="ctr">
              <a:lnSpc>
                <a:spcPct val="100000"/>
              </a:lnSpc>
            </a:pPr>
            <a:endParaRPr lang="en-US" sz="1600" dirty="0">
              <a:solidFill>
                <a:srgbClr val="C00000"/>
              </a:solidFill>
            </a:endParaRPr>
          </a:p>
        </p:txBody>
      </p:sp>
      <p:sp>
        <p:nvSpPr>
          <p:cNvPr id="9" name="Content Placeholder 2">
            <a:extLst>
              <a:ext uri="{FF2B5EF4-FFF2-40B4-BE49-F238E27FC236}">
                <a16:creationId xmlns:a16="http://schemas.microsoft.com/office/drawing/2014/main" id="{56BCF0A2-1A86-FE48-BCBF-A4611B4F2148}"/>
              </a:ext>
            </a:extLst>
          </p:cNvPr>
          <p:cNvSpPr txBox="1">
            <a:spLocks/>
          </p:cNvSpPr>
          <p:nvPr/>
        </p:nvSpPr>
        <p:spPr>
          <a:xfrm>
            <a:off x="3655011" y="1734745"/>
            <a:ext cx="3771530" cy="1442888"/>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nSpc>
                <a:spcPct val="100000"/>
              </a:lnSpc>
            </a:pPr>
            <a:r>
              <a:rPr lang="en-US" sz="6000" dirty="0">
                <a:solidFill>
                  <a:srgbClr val="C00000"/>
                </a:solidFill>
              </a:rPr>
              <a:t>11.9%</a:t>
            </a:r>
            <a:r>
              <a:rPr lang="en-US" sz="4400" dirty="0">
                <a:solidFill>
                  <a:srgbClr val="C00000"/>
                </a:solidFill>
              </a:rPr>
              <a:t> </a:t>
            </a:r>
            <a:br>
              <a:rPr lang="en-US" sz="4400" dirty="0">
                <a:solidFill>
                  <a:srgbClr val="C00000"/>
                </a:solidFill>
              </a:rPr>
            </a:br>
            <a:r>
              <a:rPr lang="en-US" dirty="0"/>
              <a:t>Driver Inattention</a:t>
            </a:r>
            <a:endParaRPr lang="en-US" sz="1600" dirty="0">
              <a:solidFill>
                <a:srgbClr val="C00000"/>
              </a:solidFill>
            </a:endParaRPr>
          </a:p>
        </p:txBody>
      </p:sp>
      <p:sp>
        <p:nvSpPr>
          <p:cNvPr id="11" name="Content Placeholder 2">
            <a:extLst>
              <a:ext uri="{FF2B5EF4-FFF2-40B4-BE49-F238E27FC236}">
                <a16:creationId xmlns:a16="http://schemas.microsoft.com/office/drawing/2014/main" id="{FF761954-B008-A54D-9078-8FFCCF6B21E1}"/>
              </a:ext>
            </a:extLst>
          </p:cNvPr>
          <p:cNvSpPr txBox="1">
            <a:spLocks/>
          </p:cNvSpPr>
          <p:nvPr/>
        </p:nvSpPr>
        <p:spPr>
          <a:xfrm>
            <a:off x="7533553" y="1418760"/>
            <a:ext cx="2325862" cy="1740790"/>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spcBef>
                <a:spcPts val="0"/>
              </a:spcBef>
            </a:pPr>
            <a:r>
              <a:rPr lang="en-US" sz="6000" dirty="0">
                <a:solidFill>
                  <a:srgbClr val="C00000"/>
                </a:solidFill>
              </a:rPr>
              <a:t>5.4%</a:t>
            </a:r>
            <a:r>
              <a:rPr lang="en-US" sz="4400" dirty="0">
                <a:solidFill>
                  <a:srgbClr val="C00000"/>
                </a:solidFill>
              </a:rPr>
              <a:t> </a:t>
            </a:r>
            <a:br>
              <a:rPr lang="en-US" sz="4400" dirty="0">
                <a:solidFill>
                  <a:srgbClr val="C00000"/>
                </a:solidFill>
              </a:rPr>
            </a:br>
            <a:r>
              <a:rPr lang="en-US" dirty="0"/>
              <a:t>Changed Lane When Unsafe</a:t>
            </a:r>
            <a:endParaRPr lang="en-US" dirty="0">
              <a:ea typeface="Times New Roman" panose="02020603050405020304" pitchFamily="18" charset="0"/>
            </a:endParaRPr>
          </a:p>
          <a:p>
            <a:pPr>
              <a:spcBef>
                <a:spcPts val="0"/>
              </a:spcBef>
            </a:pPr>
            <a:endParaRPr lang="en-US" dirty="0">
              <a:ea typeface="Times New Roman" panose="02020603050405020304" pitchFamily="18" charset="0"/>
            </a:endParaRPr>
          </a:p>
        </p:txBody>
      </p:sp>
      <p:pic>
        <p:nvPicPr>
          <p:cNvPr id="12" name="Picture 11" descr="A picture containing text, clock, gauge&#10;&#10;Description automatically generated">
            <a:extLst>
              <a:ext uri="{FF2B5EF4-FFF2-40B4-BE49-F238E27FC236}">
                <a16:creationId xmlns:a16="http://schemas.microsoft.com/office/drawing/2014/main" id="{1EAC00B4-A477-0C45-B146-59CA539C3FE5}"/>
              </a:ext>
            </a:extLst>
          </p:cNvPr>
          <p:cNvPicPr>
            <a:picLocks noChangeAspect="1"/>
          </p:cNvPicPr>
          <p:nvPr/>
        </p:nvPicPr>
        <p:blipFill>
          <a:blip r:embed="rId4"/>
          <a:stretch>
            <a:fillRect/>
          </a:stretch>
        </p:blipFill>
        <p:spPr>
          <a:xfrm>
            <a:off x="1178502" y="1675157"/>
            <a:ext cx="1543694" cy="1183018"/>
          </a:xfrm>
          <a:prstGeom prst="rect">
            <a:avLst/>
          </a:prstGeom>
        </p:spPr>
      </p:pic>
      <p:pic>
        <p:nvPicPr>
          <p:cNvPr id="21" name="Picture 20" descr="Shape&#10;&#10;Description automatically generated with low confidence">
            <a:extLst>
              <a:ext uri="{FF2B5EF4-FFF2-40B4-BE49-F238E27FC236}">
                <a16:creationId xmlns:a16="http://schemas.microsoft.com/office/drawing/2014/main" id="{F199DAFF-9DA5-5544-BB76-8176079A5ECA}"/>
              </a:ext>
            </a:extLst>
          </p:cNvPr>
          <p:cNvPicPr>
            <a:picLocks noChangeAspect="1"/>
          </p:cNvPicPr>
          <p:nvPr/>
        </p:nvPicPr>
        <p:blipFill>
          <a:blip r:embed="rId5"/>
          <a:stretch>
            <a:fillRect/>
          </a:stretch>
        </p:blipFill>
        <p:spPr>
          <a:xfrm>
            <a:off x="6001812" y="3387403"/>
            <a:ext cx="1057093" cy="942813"/>
          </a:xfrm>
          <a:prstGeom prst="rect">
            <a:avLst/>
          </a:prstGeom>
        </p:spPr>
      </p:pic>
      <p:pic>
        <p:nvPicPr>
          <p:cNvPr id="23" name="Picture 22">
            <a:extLst>
              <a:ext uri="{FF2B5EF4-FFF2-40B4-BE49-F238E27FC236}">
                <a16:creationId xmlns:a16="http://schemas.microsoft.com/office/drawing/2014/main" id="{46F7EAFF-A21D-F949-9EA0-CBBCB9096D6D}"/>
              </a:ext>
            </a:extLst>
          </p:cNvPr>
          <p:cNvPicPr>
            <a:picLocks noChangeAspect="1"/>
          </p:cNvPicPr>
          <p:nvPr/>
        </p:nvPicPr>
        <p:blipFill>
          <a:blip r:embed="rId6"/>
          <a:srcRect/>
          <a:stretch/>
        </p:blipFill>
        <p:spPr>
          <a:xfrm>
            <a:off x="5884186" y="1434726"/>
            <a:ext cx="1174719" cy="911419"/>
          </a:xfrm>
          <a:prstGeom prst="rect">
            <a:avLst/>
          </a:prstGeom>
        </p:spPr>
      </p:pic>
      <p:pic>
        <p:nvPicPr>
          <p:cNvPr id="25" name="Picture 24" descr="Icon&#10;&#10;Description automatically generated">
            <a:extLst>
              <a:ext uri="{FF2B5EF4-FFF2-40B4-BE49-F238E27FC236}">
                <a16:creationId xmlns:a16="http://schemas.microsoft.com/office/drawing/2014/main" id="{A4B8BDAD-E0B1-AB46-BEB5-EA01FAF3A568}"/>
              </a:ext>
            </a:extLst>
          </p:cNvPr>
          <p:cNvPicPr>
            <a:picLocks noChangeAspect="1"/>
          </p:cNvPicPr>
          <p:nvPr/>
        </p:nvPicPr>
        <p:blipFill>
          <a:blip r:embed="rId7"/>
          <a:stretch>
            <a:fillRect/>
          </a:stretch>
        </p:blipFill>
        <p:spPr>
          <a:xfrm>
            <a:off x="9756803" y="1125944"/>
            <a:ext cx="1966620" cy="1179689"/>
          </a:xfrm>
          <a:prstGeom prst="rect">
            <a:avLst/>
          </a:prstGeom>
        </p:spPr>
      </p:pic>
    </p:spTree>
    <p:extLst>
      <p:ext uri="{BB962C8B-B14F-4D97-AF65-F5344CB8AC3E}">
        <p14:creationId xmlns:p14="http://schemas.microsoft.com/office/powerpoint/2010/main" val="2969119515"/>
      </p:ext>
    </p:extLst>
  </p:cSld>
  <p:clrMapOvr>
    <a:masterClrMapping/>
  </p:clrMapOvr>
  <mc:AlternateContent xmlns:mc="http://schemas.openxmlformats.org/markup-compatibility/2006" xmlns:p14="http://schemas.microsoft.com/office/powerpoint/2010/main">
    <mc:Choice Requires="p14">
      <p:transition spd="slow" p14:dur="2000" advTm="91843"/>
    </mc:Choice>
    <mc:Fallback xmlns="">
      <p:transition spd="slow" advTm="9184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8814-C991-564F-A623-10856AEE182C}"/>
              </a:ext>
            </a:extLst>
          </p:cNvPr>
          <p:cNvSpPr>
            <a:spLocks noGrp="1"/>
          </p:cNvSpPr>
          <p:nvPr>
            <p:ph type="title"/>
          </p:nvPr>
        </p:nvSpPr>
        <p:spPr>
          <a:xfrm>
            <a:off x="391017" y="457200"/>
            <a:ext cx="11267583" cy="651674"/>
          </a:xfrm>
        </p:spPr>
        <p:txBody>
          <a:bodyPr/>
          <a:lstStyle/>
          <a:p>
            <a:r>
              <a:rPr lang="en-US" dirty="0"/>
              <a:t>Roadway Factors in Texas (2015-2020)</a:t>
            </a:r>
          </a:p>
        </p:txBody>
      </p:sp>
      <p:pic>
        <p:nvPicPr>
          <p:cNvPr id="6" name="Picture Placeholder 5">
            <a:extLst>
              <a:ext uri="{FF2B5EF4-FFF2-40B4-BE49-F238E27FC236}">
                <a16:creationId xmlns:a16="http://schemas.microsoft.com/office/drawing/2014/main" id="{C357B39F-A816-0245-B764-CA3A0EA748A5}"/>
              </a:ext>
            </a:extLst>
          </p:cNvPr>
          <p:cNvPicPr>
            <a:picLocks noGrp="1" noChangeAspect="1"/>
          </p:cNvPicPr>
          <p:nvPr>
            <p:ph type="pic" idx="1"/>
          </p:nvPr>
        </p:nvPicPr>
        <p:blipFill rotWithShape="1">
          <a:blip r:embed="rId3" cstate="hqprint">
            <a:extLst>
              <a:ext uri="{28A0092B-C50C-407E-A947-70E740481C1C}">
                <a14:useLocalDpi xmlns:a14="http://schemas.microsoft.com/office/drawing/2010/main"/>
              </a:ext>
            </a:extLst>
          </a:blip>
          <a:srcRect/>
          <a:stretch/>
        </p:blipFill>
        <p:spPr>
          <a:xfrm>
            <a:off x="5102352" y="1108874"/>
            <a:ext cx="6556248" cy="4221949"/>
          </a:xfrm>
        </p:spPr>
      </p:pic>
      <p:sp>
        <p:nvSpPr>
          <p:cNvPr id="4" name="Text Placeholder 3">
            <a:extLst>
              <a:ext uri="{FF2B5EF4-FFF2-40B4-BE49-F238E27FC236}">
                <a16:creationId xmlns:a16="http://schemas.microsoft.com/office/drawing/2014/main" id="{8C5655B0-3701-024E-A810-60B56AAC7F11}"/>
              </a:ext>
            </a:extLst>
          </p:cNvPr>
          <p:cNvSpPr>
            <a:spLocks noGrp="1"/>
          </p:cNvSpPr>
          <p:nvPr>
            <p:ph type="body" sz="half" idx="2"/>
          </p:nvPr>
        </p:nvSpPr>
        <p:spPr>
          <a:xfrm>
            <a:off x="391017" y="2419350"/>
            <a:ext cx="3932237" cy="3695700"/>
          </a:xfrm>
        </p:spPr>
        <p:txBody>
          <a:bodyPr/>
          <a:lstStyle/>
          <a:p>
            <a:pPr marL="285750" indent="-285750" algn="ctr">
              <a:lnSpc>
                <a:spcPct val="100000"/>
              </a:lnSpc>
              <a:buFont typeface="Arial" panose="020B0604020202020204" pitchFamily="34" charset="0"/>
              <a:buChar char="•"/>
            </a:pPr>
            <a:endParaRPr lang="en-US" dirty="0"/>
          </a:p>
          <a:p>
            <a:pPr algn="ctr">
              <a:lnSpc>
                <a:spcPct val="100000"/>
              </a:lnSpc>
            </a:pPr>
            <a:r>
              <a:rPr lang="en-US" sz="4000" dirty="0">
                <a:solidFill>
                  <a:srgbClr val="C00000"/>
                </a:solidFill>
              </a:rPr>
              <a:t>18% </a:t>
            </a:r>
            <a:r>
              <a:rPr lang="en-US" sz="2600" dirty="0"/>
              <a:t>of MC crashes </a:t>
            </a:r>
          </a:p>
          <a:p>
            <a:pPr algn="ctr">
              <a:lnSpc>
                <a:spcPct val="100000"/>
              </a:lnSpc>
            </a:pPr>
            <a:r>
              <a:rPr lang="en-US" sz="4000" dirty="0"/>
              <a:t>vs </a:t>
            </a:r>
          </a:p>
          <a:p>
            <a:pPr algn="ctr">
              <a:lnSpc>
                <a:spcPct val="100000"/>
              </a:lnSpc>
            </a:pPr>
            <a:r>
              <a:rPr lang="en-US" sz="4000" dirty="0">
                <a:solidFill>
                  <a:srgbClr val="C00000"/>
                </a:solidFill>
              </a:rPr>
              <a:t>7% </a:t>
            </a:r>
            <a:r>
              <a:rPr lang="en-US" sz="2600" dirty="0"/>
              <a:t>of PC Crashes Curve-related </a:t>
            </a:r>
          </a:p>
          <a:p>
            <a:pPr marL="285750" indent="-285750" algn="ctr">
              <a:lnSpc>
                <a:spcPct val="100000"/>
              </a:lnSpc>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3893D987-CA0A-42F8-9A7D-93FBA7CFF6D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390650" y="839455"/>
            <a:ext cx="1809750" cy="1809750"/>
          </a:xfrm>
          <a:prstGeom prst="rect">
            <a:avLst/>
          </a:prstGeom>
        </p:spPr>
      </p:pic>
    </p:spTree>
    <p:extLst>
      <p:ext uri="{BB962C8B-B14F-4D97-AF65-F5344CB8AC3E}">
        <p14:creationId xmlns:p14="http://schemas.microsoft.com/office/powerpoint/2010/main" val="1576778220"/>
      </p:ext>
    </p:extLst>
  </p:cSld>
  <p:clrMapOvr>
    <a:masterClrMapping/>
  </p:clrMapOvr>
  <mc:AlternateContent xmlns:mc="http://schemas.openxmlformats.org/markup-compatibility/2006" xmlns:p14="http://schemas.microsoft.com/office/powerpoint/2010/main">
    <mc:Choice Requires="p14">
      <p:transition spd="slow" p14:dur="2000" advTm="35508"/>
    </mc:Choice>
    <mc:Fallback xmlns="">
      <p:transition spd="slow" advTm="3550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C5655B0-3701-024E-A810-60B56AAC7F11}"/>
              </a:ext>
            </a:extLst>
          </p:cNvPr>
          <p:cNvSpPr>
            <a:spLocks noGrp="1"/>
          </p:cNvSpPr>
          <p:nvPr>
            <p:ph type="body" sz="half" idx="2"/>
          </p:nvPr>
        </p:nvSpPr>
        <p:spPr>
          <a:xfrm>
            <a:off x="0" y="2277111"/>
            <a:ext cx="4686299" cy="3078660"/>
          </a:xfrm>
        </p:spPr>
        <p:txBody>
          <a:bodyPr>
            <a:normAutofit lnSpcReduction="10000"/>
          </a:bodyPr>
          <a:lstStyle/>
          <a:p>
            <a:pPr algn="ctr">
              <a:lnSpc>
                <a:spcPct val="120000"/>
              </a:lnSpc>
            </a:pPr>
            <a:r>
              <a:rPr lang="en-US" sz="4300" dirty="0">
                <a:solidFill>
                  <a:srgbClr val="C00000"/>
                </a:solidFill>
              </a:rPr>
              <a:t>34% </a:t>
            </a:r>
            <a:r>
              <a:rPr lang="en-US" sz="2800" dirty="0"/>
              <a:t>of MC </a:t>
            </a:r>
            <a:br>
              <a:rPr lang="en-US" sz="2800" dirty="0"/>
            </a:br>
            <a:r>
              <a:rPr lang="en-US" sz="4300" dirty="0"/>
              <a:t>vs</a:t>
            </a:r>
            <a:r>
              <a:rPr lang="en-US" sz="2800" dirty="0"/>
              <a:t> </a:t>
            </a:r>
          </a:p>
          <a:p>
            <a:pPr algn="ctr">
              <a:lnSpc>
                <a:spcPct val="120000"/>
              </a:lnSpc>
            </a:pPr>
            <a:r>
              <a:rPr lang="en-US" sz="4300" dirty="0">
                <a:solidFill>
                  <a:srgbClr val="C00000"/>
                </a:solidFill>
              </a:rPr>
              <a:t>43% </a:t>
            </a:r>
            <a:r>
              <a:rPr lang="en-US" sz="2800" dirty="0"/>
              <a:t>of PC Crashes Intersection-related </a:t>
            </a:r>
          </a:p>
          <a:p>
            <a:pPr marL="285750" indent="-285750" algn="ctr">
              <a:lnSpc>
                <a:spcPct val="120000"/>
              </a:lnSpc>
              <a:buFont typeface="Arial" panose="020B0604020202020204" pitchFamily="34" charset="0"/>
              <a:buChar char="•"/>
            </a:pPr>
            <a:endParaRPr lang="en-US" sz="2800" dirty="0"/>
          </a:p>
        </p:txBody>
      </p:sp>
      <p:pic>
        <p:nvPicPr>
          <p:cNvPr id="5" name="Content Placeholder 5" descr="Shape&#10;&#10;Description automatically generated with low confidence">
            <a:extLst>
              <a:ext uri="{FF2B5EF4-FFF2-40B4-BE49-F238E27FC236}">
                <a16:creationId xmlns:a16="http://schemas.microsoft.com/office/drawing/2014/main" id="{65F40C30-6097-46F7-9A68-BB4EFD9AECC4}"/>
              </a:ext>
            </a:extLst>
          </p:cNvPr>
          <p:cNvPicPr>
            <a:picLocks noChangeAspect="1"/>
          </p:cNvPicPr>
          <p:nvPr/>
        </p:nvPicPr>
        <p:blipFill>
          <a:blip r:embed="rId3"/>
          <a:stretch>
            <a:fillRect/>
          </a:stretch>
        </p:blipFill>
        <p:spPr>
          <a:xfrm>
            <a:off x="1737041" y="1064895"/>
            <a:ext cx="1212216" cy="1212216"/>
          </a:xfrm>
          <a:prstGeom prst="rect">
            <a:avLst/>
          </a:prstGeom>
        </p:spPr>
      </p:pic>
      <p:pic>
        <p:nvPicPr>
          <p:cNvPr id="8" name="Picture Placeholder 5">
            <a:extLst>
              <a:ext uri="{FF2B5EF4-FFF2-40B4-BE49-F238E27FC236}">
                <a16:creationId xmlns:a16="http://schemas.microsoft.com/office/drawing/2014/main" id="{D115E436-ABEF-BB44-A8A2-95E218BFFC98}"/>
              </a:ext>
            </a:extLst>
          </p:cNvPr>
          <p:cNvPicPr>
            <a:picLocks noGrp="1" noChangeAspect="1"/>
          </p:cNvPicPr>
          <p:nvPr>
            <p:ph type="pic" idx="1"/>
          </p:nvPr>
        </p:nvPicPr>
        <p:blipFill rotWithShape="1">
          <a:blip r:embed="rId4" cstate="hqprint">
            <a:extLst>
              <a:ext uri="{28A0092B-C50C-407E-A947-70E740481C1C}">
                <a14:useLocalDpi xmlns:a14="http://schemas.microsoft.com/office/drawing/2010/main"/>
              </a:ext>
            </a:extLst>
          </a:blip>
          <a:srcRect/>
          <a:stretch/>
        </p:blipFill>
        <p:spPr>
          <a:xfrm>
            <a:off x="5617773" y="1108874"/>
            <a:ext cx="6070313" cy="4246897"/>
          </a:xfrm>
        </p:spPr>
      </p:pic>
      <p:sp>
        <p:nvSpPr>
          <p:cNvPr id="9" name="Title 1">
            <a:extLst>
              <a:ext uri="{FF2B5EF4-FFF2-40B4-BE49-F238E27FC236}">
                <a16:creationId xmlns:a16="http://schemas.microsoft.com/office/drawing/2014/main" id="{4F6B6DAF-9B4C-4A46-B4B2-560255F03CC5}"/>
              </a:ext>
            </a:extLst>
          </p:cNvPr>
          <p:cNvSpPr>
            <a:spLocks noGrp="1"/>
          </p:cNvSpPr>
          <p:nvPr>
            <p:ph type="title"/>
          </p:nvPr>
        </p:nvSpPr>
        <p:spPr>
          <a:xfrm>
            <a:off x="391017" y="457200"/>
            <a:ext cx="11267583" cy="651674"/>
          </a:xfrm>
        </p:spPr>
        <p:txBody>
          <a:bodyPr/>
          <a:lstStyle/>
          <a:p>
            <a:r>
              <a:rPr lang="en-US" dirty="0"/>
              <a:t>Roadway Factors in Texas (2015-2020)</a:t>
            </a:r>
          </a:p>
        </p:txBody>
      </p:sp>
    </p:spTree>
    <p:extLst>
      <p:ext uri="{BB962C8B-B14F-4D97-AF65-F5344CB8AC3E}">
        <p14:creationId xmlns:p14="http://schemas.microsoft.com/office/powerpoint/2010/main" val="93096907"/>
      </p:ext>
    </p:extLst>
  </p:cSld>
  <p:clrMapOvr>
    <a:masterClrMapping/>
  </p:clrMapOvr>
  <mc:AlternateContent xmlns:mc="http://schemas.openxmlformats.org/markup-compatibility/2006" xmlns:p14="http://schemas.microsoft.com/office/powerpoint/2010/main">
    <mc:Choice Requires="p14">
      <p:transition spd="slow" p14:dur="2000" advTm="34082"/>
    </mc:Choice>
    <mc:Fallback xmlns="">
      <p:transition spd="slow" advTm="3408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8814-C991-564F-A623-10856AEE182C}"/>
              </a:ext>
            </a:extLst>
          </p:cNvPr>
          <p:cNvSpPr>
            <a:spLocks noGrp="1"/>
          </p:cNvSpPr>
          <p:nvPr>
            <p:ph type="title"/>
          </p:nvPr>
        </p:nvSpPr>
        <p:spPr>
          <a:xfrm>
            <a:off x="3249613" y="522534"/>
            <a:ext cx="7357427" cy="575654"/>
          </a:xfrm>
        </p:spPr>
        <p:txBody>
          <a:bodyPr>
            <a:normAutofit fontScale="90000"/>
          </a:bodyPr>
          <a:lstStyle/>
          <a:p>
            <a:r>
              <a:rPr lang="en-US" dirty="0"/>
              <a:t>Roadway Factors: Intersections in Texas (2015-2020)</a:t>
            </a:r>
          </a:p>
        </p:txBody>
      </p:sp>
      <p:pic>
        <p:nvPicPr>
          <p:cNvPr id="5" name="Content Placeholder 5" descr="Shape&#10;&#10;Description automatically generated with low confidence">
            <a:extLst>
              <a:ext uri="{FF2B5EF4-FFF2-40B4-BE49-F238E27FC236}">
                <a16:creationId xmlns:a16="http://schemas.microsoft.com/office/drawing/2014/main" id="{65F40C30-6097-46F7-9A68-BB4EFD9AECC4}"/>
              </a:ext>
            </a:extLst>
          </p:cNvPr>
          <p:cNvPicPr>
            <a:picLocks noChangeAspect="1"/>
          </p:cNvPicPr>
          <p:nvPr/>
        </p:nvPicPr>
        <p:blipFill>
          <a:blip r:embed="rId5"/>
          <a:stretch>
            <a:fillRect/>
          </a:stretch>
        </p:blipFill>
        <p:spPr>
          <a:xfrm>
            <a:off x="1888979" y="403420"/>
            <a:ext cx="1097280" cy="1097280"/>
          </a:xfrm>
          <a:prstGeom prst="rect">
            <a:avLst/>
          </a:prstGeom>
        </p:spPr>
      </p:pic>
      <p:sp>
        <p:nvSpPr>
          <p:cNvPr id="7" name="Content Placeholder 3">
            <a:extLst>
              <a:ext uri="{FF2B5EF4-FFF2-40B4-BE49-F238E27FC236}">
                <a16:creationId xmlns:a16="http://schemas.microsoft.com/office/drawing/2014/main" id="{0F2DB4A6-581C-2A4C-8B4E-BC45BE64B7B6}"/>
              </a:ext>
            </a:extLst>
          </p:cNvPr>
          <p:cNvSpPr txBox="1">
            <a:spLocks/>
          </p:cNvSpPr>
          <p:nvPr/>
        </p:nvSpPr>
        <p:spPr>
          <a:xfrm>
            <a:off x="3424568" y="3413589"/>
            <a:ext cx="1432851" cy="12861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4400" dirty="0">
                <a:solidFill>
                  <a:srgbClr val="C00000"/>
                </a:solidFill>
              </a:rPr>
              <a:t>40%</a:t>
            </a:r>
            <a:endParaRPr lang="en-US" sz="3200" dirty="0"/>
          </a:p>
          <a:p>
            <a:pPr algn="ctr"/>
            <a:r>
              <a:rPr lang="en-US" sz="2500" dirty="0"/>
              <a:t> </a:t>
            </a:r>
          </a:p>
        </p:txBody>
      </p:sp>
      <p:sp>
        <p:nvSpPr>
          <p:cNvPr id="8" name="Content Placeholder 5">
            <a:extLst>
              <a:ext uri="{FF2B5EF4-FFF2-40B4-BE49-F238E27FC236}">
                <a16:creationId xmlns:a16="http://schemas.microsoft.com/office/drawing/2014/main" id="{A970BDC9-046E-1C48-8C34-C9B7A1E4DDBD}"/>
              </a:ext>
            </a:extLst>
          </p:cNvPr>
          <p:cNvSpPr txBox="1">
            <a:spLocks/>
          </p:cNvSpPr>
          <p:nvPr/>
        </p:nvSpPr>
        <p:spPr>
          <a:xfrm>
            <a:off x="6528107" y="3413589"/>
            <a:ext cx="1612952" cy="107723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dirty="0">
                <a:solidFill>
                  <a:srgbClr val="C00000"/>
                </a:solidFill>
              </a:rPr>
              <a:t>44%</a:t>
            </a:r>
            <a:endParaRPr lang="en-US" sz="3200" dirty="0"/>
          </a:p>
        </p:txBody>
      </p:sp>
      <p:pic>
        <p:nvPicPr>
          <p:cNvPr id="10" name="Picture 9">
            <a:extLst>
              <a:ext uri="{FF2B5EF4-FFF2-40B4-BE49-F238E27FC236}">
                <a16:creationId xmlns:a16="http://schemas.microsoft.com/office/drawing/2014/main" id="{959A6832-CB62-AC46-8309-8BBD319EEEDB}"/>
              </a:ext>
            </a:extLst>
          </p:cNvPr>
          <p:cNvPicPr>
            <a:picLocks noChangeAspect="1"/>
          </p:cNvPicPr>
          <p:nvPr/>
        </p:nvPicPr>
        <p:blipFill>
          <a:blip r:embed="rId6"/>
          <a:stretch>
            <a:fillRect/>
          </a:stretch>
        </p:blipFill>
        <p:spPr>
          <a:xfrm>
            <a:off x="3596349" y="1899330"/>
            <a:ext cx="4575286" cy="1354121"/>
          </a:xfrm>
          <a:prstGeom prst="rect">
            <a:avLst/>
          </a:prstGeom>
        </p:spPr>
      </p:pic>
      <p:sp>
        <p:nvSpPr>
          <p:cNvPr id="3" name="Rectangle 2">
            <a:extLst>
              <a:ext uri="{FF2B5EF4-FFF2-40B4-BE49-F238E27FC236}">
                <a16:creationId xmlns:a16="http://schemas.microsoft.com/office/drawing/2014/main" id="{D4FBEBA5-9908-A54A-BA7E-A496C35C1701}"/>
              </a:ext>
            </a:extLst>
          </p:cNvPr>
          <p:cNvSpPr/>
          <p:nvPr/>
        </p:nvSpPr>
        <p:spPr>
          <a:xfrm>
            <a:off x="1562100" y="4280082"/>
            <a:ext cx="8643784" cy="1077218"/>
          </a:xfrm>
          <a:prstGeom prst="rect">
            <a:avLst/>
          </a:prstGeom>
        </p:spPr>
        <p:txBody>
          <a:bodyPr wrap="square">
            <a:spAutoFit/>
          </a:bodyPr>
          <a:lstStyle/>
          <a:p>
            <a:pPr algn="ctr"/>
            <a:r>
              <a:rPr lang="en-US" sz="2400" b="1" dirty="0">
                <a:latin typeface="Arial" panose="020B0604020202020204" pitchFamily="34" charset="0"/>
                <a:cs typeface="Arial" panose="020B0604020202020204" pitchFamily="34" charset="0"/>
              </a:rPr>
              <a:t>percentages of </a:t>
            </a:r>
            <a:r>
              <a:rPr lang="en-US" sz="3200" b="1" dirty="0">
                <a:latin typeface="Arial" panose="020B0604020202020204" pitchFamily="34" charset="0"/>
                <a:cs typeface="Arial" panose="020B0604020202020204" pitchFamily="34" charset="0"/>
              </a:rPr>
              <a:t>crashes at intersections </a:t>
            </a:r>
            <a:br>
              <a:rPr lang="en-US" sz="32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occurring in </a:t>
            </a:r>
            <a:r>
              <a:rPr lang="en-US" sz="3200" b="1" dirty="0">
                <a:solidFill>
                  <a:srgbClr val="C00000"/>
                </a:solidFill>
                <a:latin typeface="Arial" panose="020B0604020202020204" pitchFamily="34" charset="0"/>
                <a:cs typeface="Arial" panose="020B0604020202020204" pitchFamily="34" charset="0"/>
              </a:rPr>
              <a:t>dark conditions</a:t>
            </a:r>
            <a:endParaRPr lang="en-US" sz="2400" b="1" dirty="0">
              <a:solidFill>
                <a:srgbClr val="C00000"/>
              </a:solidFill>
              <a:latin typeface="Arial" panose="020B0604020202020204" pitchFamily="34" charset="0"/>
              <a:cs typeface="Arial" panose="020B0604020202020204" pitchFamily="34" charset="0"/>
            </a:endParaRPr>
          </a:p>
        </p:txBody>
      </p:sp>
      <p:pic>
        <p:nvPicPr>
          <p:cNvPr id="9" name="Video 5">
            <a:hlinkClick r:id="" action="ppaction://media"/>
            <a:extLst>
              <a:ext uri="{FF2B5EF4-FFF2-40B4-BE49-F238E27FC236}">
                <a16:creationId xmlns:a16="http://schemas.microsoft.com/office/drawing/2014/main" id="{F6C146EB-B75B-454D-BCD8-E621F4BFE7C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r="100000" b="100000"/>
          <a:stretch/>
        </p:blipFill>
        <p:spPr>
          <a:xfrm>
            <a:off x="8193024" y="5093208"/>
            <a:ext cx="2285999" cy="1714500"/>
          </a:xfrm>
          <a:prstGeom prst="rect">
            <a:avLst/>
          </a:prstGeom>
        </p:spPr>
      </p:pic>
    </p:spTree>
    <p:extLst>
      <p:ext uri="{BB962C8B-B14F-4D97-AF65-F5344CB8AC3E}">
        <p14:creationId xmlns:p14="http://schemas.microsoft.com/office/powerpoint/2010/main" val="2070826472"/>
      </p:ext>
    </p:extLst>
  </p:cSld>
  <p:clrMapOvr>
    <a:masterClrMapping/>
  </p:clrMapOvr>
  <mc:AlternateContent xmlns:mc="http://schemas.openxmlformats.org/markup-compatibility/2006">
    <mc:Choice xmlns:p14="http://schemas.microsoft.com/office/powerpoint/2010/main" Requires="p14">
      <p:transition spd="slow" p14:dur="2000" advTm="32091"/>
    </mc:Choice>
    <mc:Fallback>
      <p:transition spd="slow" advTm="32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50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100000">
                <p:cTn id="12" fill="hold" display="0">
                  <p:stCondLst>
                    <p:cond delay="indefinite"/>
                  </p:stCondLst>
                </p:cTn>
                <p:tgtEl>
                  <p:spTgt spid="9"/>
                </p:tgtEl>
              </p:cMediaNode>
            </p:video>
          </p:childTnLst>
        </p:cTn>
      </p:par>
    </p:tnLst>
  </p:timing>
  <p:extLst>
    <p:ext uri="{E180D4A7-C9FB-4DFB-919C-405C955672EB}">
      <p14:showEvtLst xmlns:p14="http://schemas.microsoft.com/office/powerpoint/2010/main">
        <p14:playEvt time="231" objId="9"/>
        <p14:stopEvt time="32055" objId="9"/>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D69E4F-4803-8D4E-AB68-58300AE0E188}"/>
              </a:ext>
            </a:extLst>
          </p:cNvPr>
          <p:cNvSpPr>
            <a:spLocks noGrp="1"/>
          </p:cNvSpPr>
          <p:nvPr>
            <p:ph type="title"/>
          </p:nvPr>
        </p:nvSpPr>
        <p:spPr>
          <a:xfrm>
            <a:off x="5753100" y="1488048"/>
            <a:ext cx="5257799" cy="2638476"/>
          </a:xfrm>
        </p:spPr>
        <p:txBody>
          <a:bodyPr/>
          <a:lstStyle/>
          <a:p>
            <a:br>
              <a:rPr lang="en-US" dirty="0"/>
            </a:br>
            <a:r>
              <a:rPr lang="en-US" dirty="0"/>
              <a:t>Rear-End Crashes </a:t>
            </a:r>
          </a:p>
        </p:txBody>
      </p:sp>
      <p:pic>
        <p:nvPicPr>
          <p:cNvPr id="6" name="Picture Placeholder 5" descr="A person riding a motorcycle on the street&#10;&#10;Description automatically generated with medium confidence">
            <a:extLst>
              <a:ext uri="{FF2B5EF4-FFF2-40B4-BE49-F238E27FC236}">
                <a16:creationId xmlns:a16="http://schemas.microsoft.com/office/drawing/2014/main" id="{F5DFDE5E-C768-7B4C-AC67-6C91EC23F31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74"/>
          <a:stretch/>
        </p:blipFill>
        <p:spPr>
          <a:xfrm>
            <a:off x="1304191" y="296381"/>
            <a:ext cx="3678115" cy="5021810"/>
          </a:xfrm>
          <a:prstGeom prst="rect">
            <a:avLst/>
          </a:prstGeom>
        </p:spPr>
      </p:pic>
    </p:spTree>
    <p:extLst>
      <p:ext uri="{BB962C8B-B14F-4D97-AF65-F5344CB8AC3E}">
        <p14:creationId xmlns:p14="http://schemas.microsoft.com/office/powerpoint/2010/main" val="2426054006"/>
      </p:ext>
    </p:extLst>
  </p:cSld>
  <p:clrMapOvr>
    <a:masterClrMapping/>
  </p:clrMapOvr>
  <mc:AlternateContent xmlns:mc="http://schemas.openxmlformats.org/markup-compatibility/2006" xmlns:p14="http://schemas.microsoft.com/office/powerpoint/2010/main">
    <mc:Choice Requires="p14">
      <p:transition spd="slow" p14:dur="2000" advTm="44117"/>
    </mc:Choice>
    <mc:Fallback xmlns="">
      <p:transition spd="slow" advTm="4411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BC6E-1FEA-410F-9AF9-59B6DE23FD6D}"/>
              </a:ext>
            </a:extLst>
          </p:cNvPr>
          <p:cNvSpPr>
            <a:spLocks noGrp="1"/>
          </p:cNvSpPr>
          <p:nvPr>
            <p:ph type="title"/>
          </p:nvPr>
        </p:nvSpPr>
        <p:spPr/>
        <p:txBody>
          <a:bodyPr/>
          <a:lstStyle/>
          <a:p>
            <a:r>
              <a:rPr lang="en-US" dirty="0"/>
              <a:t>Rear-End Crashes in Texas</a:t>
            </a:r>
          </a:p>
        </p:txBody>
      </p:sp>
      <p:pic>
        <p:nvPicPr>
          <p:cNvPr id="4" name="Picture 3" descr="Text&#10;&#10;Description automatically generated with medium confidence">
            <a:extLst>
              <a:ext uri="{FF2B5EF4-FFF2-40B4-BE49-F238E27FC236}">
                <a16:creationId xmlns:a16="http://schemas.microsoft.com/office/drawing/2014/main" id="{076A35A3-F816-43EE-9288-BE46619B8C4E}"/>
              </a:ext>
            </a:extLst>
          </p:cNvPr>
          <p:cNvPicPr>
            <a:picLocks noChangeAspect="1"/>
          </p:cNvPicPr>
          <p:nvPr/>
        </p:nvPicPr>
        <p:blipFill>
          <a:blip r:embed="rId3"/>
          <a:stretch>
            <a:fillRect/>
          </a:stretch>
        </p:blipFill>
        <p:spPr>
          <a:xfrm>
            <a:off x="2076396" y="1690688"/>
            <a:ext cx="8017217" cy="3125152"/>
          </a:xfrm>
          <a:prstGeom prst="rect">
            <a:avLst/>
          </a:prstGeom>
        </p:spPr>
      </p:pic>
    </p:spTree>
    <p:extLst>
      <p:ext uri="{BB962C8B-B14F-4D97-AF65-F5344CB8AC3E}">
        <p14:creationId xmlns:p14="http://schemas.microsoft.com/office/powerpoint/2010/main" val="247070745"/>
      </p:ext>
    </p:extLst>
  </p:cSld>
  <p:clrMapOvr>
    <a:masterClrMapping/>
  </p:clrMapOvr>
  <mc:AlternateContent xmlns:mc="http://schemas.openxmlformats.org/markup-compatibility/2006" xmlns:p14="http://schemas.microsoft.com/office/powerpoint/2010/main">
    <mc:Choice Requires="p14">
      <p:transition spd="slow" p14:dur="2000" advTm="22503"/>
    </mc:Choice>
    <mc:Fallback xmlns="">
      <p:transition spd="slow" advTm="2250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19129E-DFD8-4D22-9D65-F88CE007A97E}"/>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l="-159"/>
          <a:stretch/>
        </p:blipFill>
        <p:spPr>
          <a:xfrm>
            <a:off x="5695950" y="323850"/>
            <a:ext cx="5981700" cy="4857750"/>
          </a:xfrm>
          <a:prstGeom prst="rect">
            <a:avLst/>
          </a:prstGeom>
        </p:spPr>
      </p:pic>
      <p:sp>
        <p:nvSpPr>
          <p:cNvPr id="3" name="Title 1">
            <a:extLst>
              <a:ext uri="{FF2B5EF4-FFF2-40B4-BE49-F238E27FC236}">
                <a16:creationId xmlns:a16="http://schemas.microsoft.com/office/drawing/2014/main" id="{3951CC56-3512-416B-93AC-001AAC03BE9A}"/>
              </a:ext>
            </a:extLst>
          </p:cNvPr>
          <p:cNvSpPr txBox="1">
            <a:spLocks/>
          </p:cNvSpPr>
          <p:nvPr/>
        </p:nvSpPr>
        <p:spPr>
          <a:xfrm>
            <a:off x="514350" y="436022"/>
            <a:ext cx="10515600" cy="627571"/>
          </a:xfrm>
          <a:prstGeom prst="rect">
            <a:avLst/>
          </a:prstGeom>
        </p:spPr>
        <p:txBody>
          <a:bodyPr/>
          <a:lstStyle>
            <a:lvl1pPr algn="l" defTabSz="914400" rtl="0" eaLnBrk="1" latinLnBrk="0" hangingPunct="1">
              <a:lnSpc>
                <a:spcPct val="90000"/>
              </a:lnSpc>
              <a:spcBef>
                <a:spcPct val="0"/>
              </a:spcBef>
              <a:buNone/>
              <a:defRPr sz="4400" b="1" kern="1200">
                <a:solidFill>
                  <a:schemeClr val="accent1">
                    <a:lumMod val="75000"/>
                  </a:schemeClr>
                </a:solidFill>
                <a:latin typeface="Arial" panose="020B0604020202020204" pitchFamily="34" charset="0"/>
                <a:ea typeface="+mj-ea"/>
                <a:cs typeface="Arial" panose="020B0604020202020204" pitchFamily="34" charset="0"/>
              </a:defRPr>
            </a:lvl1pPr>
          </a:lstStyle>
          <a:p>
            <a:r>
              <a:rPr lang="en-US" dirty="0"/>
              <a:t>Sections</a:t>
            </a:r>
          </a:p>
        </p:txBody>
      </p:sp>
      <p:sp>
        <p:nvSpPr>
          <p:cNvPr id="4" name="Content Placeholder 2">
            <a:extLst>
              <a:ext uri="{FF2B5EF4-FFF2-40B4-BE49-F238E27FC236}">
                <a16:creationId xmlns:a16="http://schemas.microsoft.com/office/drawing/2014/main" id="{125C1D6D-2918-4A78-92D3-80A0A9738B86}"/>
              </a:ext>
            </a:extLst>
          </p:cNvPr>
          <p:cNvSpPr txBox="1">
            <a:spLocks/>
          </p:cNvSpPr>
          <p:nvPr/>
        </p:nvSpPr>
        <p:spPr>
          <a:xfrm>
            <a:off x="514350" y="1276350"/>
            <a:ext cx="5067300" cy="3588631"/>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60000"/>
              </a:lnSpc>
              <a:spcBef>
                <a:spcPts val="800"/>
              </a:spcBef>
              <a:spcAft>
                <a:spcPts val="800"/>
              </a:spcAft>
              <a:buFont typeface="+mj-lt"/>
              <a:buAutoNum type="arabicPeriod"/>
            </a:pPr>
            <a:r>
              <a:rPr lang="en-US"/>
              <a:t>Crash Frequency </a:t>
            </a:r>
          </a:p>
          <a:p>
            <a:pPr marL="514350" indent="-514350">
              <a:lnSpc>
                <a:spcPct val="160000"/>
              </a:lnSpc>
              <a:spcBef>
                <a:spcPts val="800"/>
              </a:spcBef>
              <a:spcAft>
                <a:spcPts val="800"/>
              </a:spcAft>
              <a:buFont typeface="+mj-lt"/>
              <a:buAutoNum type="arabicPeriod"/>
            </a:pPr>
            <a:r>
              <a:rPr lang="en-US"/>
              <a:t>Demographics and Operator Characteristics</a:t>
            </a:r>
          </a:p>
          <a:p>
            <a:pPr marL="514350" indent="-514350">
              <a:lnSpc>
                <a:spcPct val="160000"/>
              </a:lnSpc>
              <a:spcBef>
                <a:spcPts val="800"/>
              </a:spcBef>
              <a:spcAft>
                <a:spcPts val="800"/>
              </a:spcAft>
              <a:buFont typeface="+mj-lt"/>
              <a:buAutoNum type="arabicPeriod"/>
            </a:pPr>
            <a:r>
              <a:rPr lang="en-US"/>
              <a:t>Crash Factors</a:t>
            </a:r>
          </a:p>
          <a:p>
            <a:pPr marL="514350" indent="-514350">
              <a:lnSpc>
                <a:spcPct val="160000"/>
              </a:lnSpc>
              <a:spcBef>
                <a:spcPts val="800"/>
              </a:spcBef>
              <a:spcAft>
                <a:spcPts val="800"/>
              </a:spcAft>
              <a:buFont typeface="+mj-lt"/>
              <a:buAutoNum type="arabicPeriod"/>
            </a:pPr>
            <a:r>
              <a:rPr lang="en-US"/>
              <a:t>Rear-end crashes </a:t>
            </a:r>
          </a:p>
          <a:p>
            <a:pPr>
              <a:lnSpc>
                <a:spcPct val="160000"/>
              </a:lnSpc>
              <a:spcBef>
                <a:spcPts val="800"/>
              </a:spcBef>
              <a:spcAft>
                <a:spcPts val="800"/>
              </a:spcAft>
            </a:pPr>
            <a:endParaRPr lang="en-US" dirty="0"/>
          </a:p>
        </p:txBody>
      </p:sp>
    </p:spTree>
    <p:extLst>
      <p:ext uri="{BB962C8B-B14F-4D97-AF65-F5344CB8AC3E}">
        <p14:creationId xmlns:p14="http://schemas.microsoft.com/office/powerpoint/2010/main" val="3433830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BC6E-1FEA-410F-9AF9-59B6DE23FD6D}"/>
              </a:ext>
            </a:extLst>
          </p:cNvPr>
          <p:cNvSpPr>
            <a:spLocks noGrp="1"/>
          </p:cNvSpPr>
          <p:nvPr>
            <p:ph type="title"/>
          </p:nvPr>
        </p:nvSpPr>
        <p:spPr/>
        <p:txBody>
          <a:bodyPr/>
          <a:lstStyle/>
          <a:p>
            <a:r>
              <a:rPr lang="en-US" dirty="0"/>
              <a:t>Rear-End Crashes in Texas (2019)</a:t>
            </a:r>
          </a:p>
        </p:txBody>
      </p:sp>
      <p:pic>
        <p:nvPicPr>
          <p:cNvPr id="7" name="Picture 6">
            <a:extLst>
              <a:ext uri="{FF2B5EF4-FFF2-40B4-BE49-F238E27FC236}">
                <a16:creationId xmlns:a16="http://schemas.microsoft.com/office/drawing/2014/main" id="{034DE9C1-D3E6-FE4E-AF84-C7FAB3572B1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4237" y="2530928"/>
            <a:ext cx="4420866" cy="2099911"/>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D0E3DCDA-5259-4178-9129-E6AC59A641E3}"/>
              </a:ext>
            </a:extLst>
          </p:cNvPr>
          <p:cNvPicPr>
            <a:picLocks noChangeAspect="1"/>
          </p:cNvPicPr>
          <p:nvPr/>
        </p:nvPicPr>
        <p:blipFill>
          <a:blip r:embed="rId4"/>
          <a:stretch>
            <a:fillRect/>
          </a:stretch>
        </p:blipFill>
        <p:spPr>
          <a:xfrm>
            <a:off x="4783997" y="2020990"/>
            <a:ext cx="6894268" cy="2844924"/>
          </a:xfrm>
          <a:prstGeom prst="rect">
            <a:avLst/>
          </a:prstGeom>
        </p:spPr>
      </p:pic>
    </p:spTree>
    <p:extLst>
      <p:ext uri="{BB962C8B-B14F-4D97-AF65-F5344CB8AC3E}">
        <p14:creationId xmlns:p14="http://schemas.microsoft.com/office/powerpoint/2010/main" val="3672605826"/>
      </p:ext>
    </p:extLst>
  </p:cSld>
  <p:clrMapOvr>
    <a:masterClrMapping/>
  </p:clrMapOvr>
  <mc:AlternateContent xmlns:mc="http://schemas.openxmlformats.org/markup-compatibility/2006" xmlns:p14="http://schemas.microsoft.com/office/powerpoint/2010/main">
    <mc:Choice Requires="p14">
      <p:transition spd="slow" p14:dur="2000" advTm="25345"/>
    </mc:Choice>
    <mc:Fallback xmlns="">
      <p:transition spd="slow" advTm="2534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BC6E-1FEA-410F-9AF9-59B6DE23FD6D}"/>
              </a:ext>
            </a:extLst>
          </p:cNvPr>
          <p:cNvSpPr>
            <a:spLocks noGrp="1"/>
          </p:cNvSpPr>
          <p:nvPr>
            <p:ph type="title"/>
          </p:nvPr>
        </p:nvSpPr>
        <p:spPr>
          <a:xfrm>
            <a:off x="445894" y="365126"/>
            <a:ext cx="5120284" cy="1085004"/>
          </a:xfrm>
        </p:spPr>
        <p:txBody>
          <a:bodyPr>
            <a:normAutofit fontScale="90000"/>
          </a:bodyPr>
          <a:lstStyle/>
          <a:p>
            <a:r>
              <a:rPr lang="en-US" dirty="0"/>
              <a:t>Rear-End Crashes in Texas</a:t>
            </a:r>
          </a:p>
        </p:txBody>
      </p:sp>
      <p:pic>
        <p:nvPicPr>
          <p:cNvPr id="18" name="Picture 17" descr="Chart, bar chart&#10;&#10;Description automatically generated">
            <a:extLst>
              <a:ext uri="{FF2B5EF4-FFF2-40B4-BE49-F238E27FC236}">
                <a16:creationId xmlns:a16="http://schemas.microsoft.com/office/drawing/2014/main" id="{B6E83DC6-EAF0-48C4-BCA6-7F75B209860E}"/>
              </a:ext>
            </a:extLst>
          </p:cNvPr>
          <p:cNvPicPr>
            <a:picLocks noChangeAspect="1"/>
          </p:cNvPicPr>
          <p:nvPr/>
        </p:nvPicPr>
        <p:blipFill>
          <a:blip r:embed="rId3"/>
          <a:stretch>
            <a:fillRect/>
          </a:stretch>
        </p:blipFill>
        <p:spPr>
          <a:xfrm>
            <a:off x="5566177" y="688005"/>
            <a:ext cx="6179930" cy="4488677"/>
          </a:xfrm>
          <a:prstGeom prst="rect">
            <a:avLst/>
          </a:prstGeom>
        </p:spPr>
      </p:pic>
      <p:pic>
        <p:nvPicPr>
          <p:cNvPr id="4" name="Picture 3" descr="A picture containing road, tree, outdoor, person&#10;&#10;Description automatically generated">
            <a:extLst>
              <a:ext uri="{FF2B5EF4-FFF2-40B4-BE49-F238E27FC236}">
                <a16:creationId xmlns:a16="http://schemas.microsoft.com/office/drawing/2014/main" id="{D91A56D9-A2D3-FA4C-8842-42C62A78A11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45893" y="1450129"/>
            <a:ext cx="5120284" cy="3859289"/>
          </a:xfrm>
          <a:prstGeom prst="rect">
            <a:avLst/>
          </a:prstGeom>
        </p:spPr>
      </p:pic>
    </p:spTree>
    <p:extLst>
      <p:ext uri="{BB962C8B-B14F-4D97-AF65-F5344CB8AC3E}">
        <p14:creationId xmlns:p14="http://schemas.microsoft.com/office/powerpoint/2010/main" val="167349956"/>
      </p:ext>
    </p:extLst>
  </p:cSld>
  <p:clrMapOvr>
    <a:masterClrMapping/>
  </p:clrMapOvr>
  <mc:AlternateContent xmlns:mc="http://schemas.openxmlformats.org/markup-compatibility/2006" xmlns:p14="http://schemas.microsoft.com/office/powerpoint/2010/main">
    <mc:Choice Requires="p14">
      <p:transition spd="slow" p14:dur="2000" advTm="47240"/>
    </mc:Choice>
    <mc:Fallback xmlns="">
      <p:transition spd="slow" advTm="4724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pie chart&#10;&#10;Description automatically generated">
            <a:extLst>
              <a:ext uri="{FF2B5EF4-FFF2-40B4-BE49-F238E27FC236}">
                <a16:creationId xmlns:a16="http://schemas.microsoft.com/office/drawing/2014/main" id="{6EA5D372-78AB-43B3-9B67-7AA053275A26}"/>
              </a:ext>
            </a:extLst>
          </p:cNvPr>
          <p:cNvPicPr>
            <a:picLocks noChangeAspect="1"/>
          </p:cNvPicPr>
          <p:nvPr/>
        </p:nvPicPr>
        <p:blipFill>
          <a:blip r:embed="rId3"/>
          <a:stretch>
            <a:fillRect/>
          </a:stretch>
        </p:blipFill>
        <p:spPr>
          <a:xfrm>
            <a:off x="6869723" y="365125"/>
            <a:ext cx="4267200" cy="5000625"/>
          </a:xfrm>
          <a:prstGeom prst="rect">
            <a:avLst/>
          </a:prstGeom>
        </p:spPr>
      </p:pic>
      <p:pic>
        <p:nvPicPr>
          <p:cNvPr id="5" name="Picture 4" descr="A picture containing text, car, road, outdoor&#10;&#10;Description automatically generated">
            <a:extLst>
              <a:ext uri="{FF2B5EF4-FFF2-40B4-BE49-F238E27FC236}">
                <a16:creationId xmlns:a16="http://schemas.microsoft.com/office/drawing/2014/main" id="{1F17C8B3-A6B8-497F-891D-7B48CA34358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11119" y="1428821"/>
            <a:ext cx="5902925" cy="3920599"/>
          </a:xfrm>
          <a:prstGeom prst="rect">
            <a:avLst/>
          </a:prstGeom>
        </p:spPr>
      </p:pic>
      <p:sp>
        <p:nvSpPr>
          <p:cNvPr id="7" name="Title 1">
            <a:extLst>
              <a:ext uri="{FF2B5EF4-FFF2-40B4-BE49-F238E27FC236}">
                <a16:creationId xmlns:a16="http://schemas.microsoft.com/office/drawing/2014/main" id="{B7A8B8A4-B15B-46A9-9065-0FBA4431BB8D}"/>
              </a:ext>
            </a:extLst>
          </p:cNvPr>
          <p:cNvSpPr txBox="1">
            <a:spLocks/>
          </p:cNvSpPr>
          <p:nvPr/>
        </p:nvSpPr>
        <p:spPr>
          <a:xfrm>
            <a:off x="445894" y="365126"/>
            <a:ext cx="5120284" cy="108500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b="1" kern="1200">
                <a:solidFill>
                  <a:schemeClr val="accent1">
                    <a:lumMod val="75000"/>
                  </a:schemeClr>
                </a:solidFill>
                <a:latin typeface="Arial" panose="020B0604020202020204" pitchFamily="34" charset="0"/>
                <a:ea typeface="+mj-ea"/>
                <a:cs typeface="Arial" panose="020B0604020202020204" pitchFamily="34" charset="0"/>
              </a:defRPr>
            </a:lvl1pPr>
          </a:lstStyle>
          <a:p>
            <a:r>
              <a:rPr lang="en-US" dirty="0"/>
              <a:t>Rear-End Crashes in Texas</a:t>
            </a:r>
          </a:p>
        </p:txBody>
      </p:sp>
    </p:spTree>
    <p:extLst>
      <p:ext uri="{BB962C8B-B14F-4D97-AF65-F5344CB8AC3E}">
        <p14:creationId xmlns:p14="http://schemas.microsoft.com/office/powerpoint/2010/main" val="3306785255"/>
      </p:ext>
    </p:extLst>
  </p:cSld>
  <p:clrMapOvr>
    <a:masterClrMapping/>
  </p:clrMapOvr>
  <mc:AlternateContent xmlns:mc="http://schemas.openxmlformats.org/markup-compatibility/2006" xmlns:p14="http://schemas.microsoft.com/office/powerpoint/2010/main">
    <mc:Choice Requires="p14">
      <p:transition spd="slow" p14:dur="2000" advTm="33459"/>
    </mc:Choice>
    <mc:Fallback xmlns="">
      <p:transition spd="slow" advTm="33459"/>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Diagram&#10;&#10;Description automatically generated with low confidence">
            <a:extLst>
              <a:ext uri="{FF2B5EF4-FFF2-40B4-BE49-F238E27FC236}">
                <a16:creationId xmlns:a16="http://schemas.microsoft.com/office/drawing/2014/main" id="{FD160933-CC54-4BA5-AE34-6BD9A49D1FFC}"/>
              </a:ext>
            </a:extLst>
          </p:cNvPr>
          <p:cNvPicPr>
            <a:picLocks noChangeAspect="1"/>
          </p:cNvPicPr>
          <p:nvPr/>
        </p:nvPicPr>
        <p:blipFill>
          <a:blip r:embed="rId3"/>
          <a:stretch>
            <a:fillRect/>
          </a:stretch>
        </p:blipFill>
        <p:spPr>
          <a:xfrm>
            <a:off x="6681019" y="311513"/>
            <a:ext cx="4966161" cy="5044989"/>
          </a:xfrm>
          <a:prstGeom prst="rect">
            <a:avLst/>
          </a:prstGeom>
        </p:spPr>
      </p:pic>
      <p:pic>
        <p:nvPicPr>
          <p:cNvPr id="5" name="Picture 4">
            <a:extLst>
              <a:ext uri="{FF2B5EF4-FFF2-40B4-BE49-F238E27FC236}">
                <a16:creationId xmlns:a16="http://schemas.microsoft.com/office/drawing/2014/main" id="{80026303-183C-784A-A155-F70A40F0D7D4}"/>
              </a:ext>
            </a:extLst>
          </p:cNvPr>
          <p:cNvPicPr>
            <a:picLocks noChangeAspect="1"/>
          </p:cNvPicPr>
          <p:nvPr/>
        </p:nvPicPr>
        <p:blipFill>
          <a:blip r:embed="rId4"/>
          <a:srcRect/>
          <a:stretch/>
        </p:blipFill>
        <p:spPr>
          <a:xfrm>
            <a:off x="432306" y="1224116"/>
            <a:ext cx="6175421" cy="4132386"/>
          </a:xfrm>
          <a:prstGeom prst="rect">
            <a:avLst/>
          </a:prstGeom>
        </p:spPr>
      </p:pic>
      <p:sp>
        <p:nvSpPr>
          <p:cNvPr id="8" name="Title 1">
            <a:extLst>
              <a:ext uri="{FF2B5EF4-FFF2-40B4-BE49-F238E27FC236}">
                <a16:creationId xmlns:a16="http://schemas.microsoft.com/office/drawing/2014/main" id="{AAF166F5-9768-43D8-99F8-E9163D69890F}"/>
              </a:ext>
            </a:extLst>
          </p:cNvPr>
          <p:cNvSpPr txBox="1">
            <a:spLocks/>
          </p:cNvSpPr>
          <p:nvPr/>
        </p:nvSpPr>
        <p:spPr>
          <a:xfrm>
            <a:off x="359014" y="139112"/>
            <a:ext cx="5120284" cy="108500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b="1" kern="1200">
                <a:solidFill>
                  <a:schemeClr val="accent1">
                    <a:lumMod val="75000"/>
                  </a:schemeClr>
                </a:solidFill>
                <a:latin typeface="Arial" panose="020B0604020202020204" pitchFamily="34" charset="0"/>
                <a:ea typeface="+mj-ea"/>
                <a:cs typeface="Arial" panose="020B0604020202020204" pitchFamily="34" charset="0"/>
              </a:defRPr>
            </a:lvl1pPr>
          </a:lstStyle>
          <a:p>
            <a:r>
              <a:rPr lang="en-US" dirty="0"/>
              <a:t>Rear-End Crashes in Texas (2019)</a:t>
            </a:r>
          </a:p>
        </p:txBody>
      </p:sp>
    </p:spTree>
    <p:extLst>
      <p:ext uri="{BB962C8B-B14F-4D97-AF65-F5344CB8AC3E}">
        <p14:creationId xmlns:p14="http://schemas.microsoft.com/office/powerpoint/2010/main" val="236058634"/>
      </p:ext>
    </p:extLst>
  </p:cSld>
  <p:clrMapOvr>
    <a:masterClrMapping/>
  </p:clrMapOvr>
  <mc:AlternateContent xmlns:mc="http://schemas.openxmlformats.org/markup-compatibility/2006" xmlns:p14="http://schemas.microsoft.com/office/powerpoint/2010/main">
    <mc:Choice Requires="p14">
      <p:transition spd="slow" p14:dur="2000" advTm="21877"/>
    </mc:Choice>
    <mc:Fallback xmlns="">
      <p:transition spd="slow" advTm="21877"/>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BC6E-1FEA-410F-9AF9-59B6DE23FD6D}"/>
              </a:ext>
            </a:extLst>
          </p:cNvPr>
          <p:cNvSpPr>
            <a:spLocks noGrp="1"/>
          </p:cNvSpPr>
          <p:nvPr>
            <p:ph type="title"/>
          </p:nvPr>
        </p:nvSpPr>
        <p:spPr>
          <a:xfrm>
            <a:off x="516194" y="365126"/>
            <a:ext cx="10839194" cy="814746"/>
          </a:xfrm>
        </p:spPr>
        <p:txBody>
          <a:bodyPr/>
          <a:lstStyle/>
          <a:p>
            <a:r>
              <a:rPr lang="en-US" dirty="0"/>
              <a:t>Rear-End Crashes in Texas</a:t>
            </a:r>
          </a:p>
        </p:txBody>
      </p:sp>
      <p:pic>
        <p:nvPicPr>
          <p:cNvPr id="4" name="Picture 3" descr="Chart, pie chart&#10;&#10;Description automatically generated">
            <a:extLst>
              <a:ext uri="{FF2B5EF4-FFF2-40B4-BE49-F238E27FC236}">
                <a16:creationId xmlns:a16="http://schemas.microsoft.com/office/drawing/2014/main" id="{88F1795E-EEA5-4586-B003-D65C85BD8590}"/>
              </a:ext>
            </a:extLst>
          </p:cNvPr>
          <p:cNvPicPr>
            <a:picLocks noChangeAspect="1"/>
          </p:cNvPicPr>
          <p:nvPr/>
        </p:nvPicPr>
        <p:blipFill>
          <a:blip r:embed="rId3"/>
          <a:stretch>
            <a:fillRect/>
          </a:stretch>
        </p:blipFill>
        <p:spPr>
          <a:xfrm>
            <a:off x="2486637" y="1179872"/>
            <a:ext cx="7218726" cy="3976688"/>
          </a:xfrm>
          <a:prstGeom prst="rect">
            <a:avLst/>
          </a:prstGeom>
        </p:spPr>
      </p:pic>
    </p:spTree>
    <p:extLst>
      <p:ext uri="{BB962C8B-B14F-4D97-AF65-F5344CB8AC3E}">
        <p14:creationId xmlns:p14="http://schemas.microsoft.com/office/powerpoint/2010/main" val="2754009809"/>
      </p:ext>
    </p:extLst>
  </p:cSld>
  <p:clrMapOvr>
    <a:masterClrMapping/>
  </p:clrMapOvr>
  <mc:AlternateContent xmlns:mc="http://schemas.openxmlformats.org/markup-compatibility/2006" xmlns:p14="http://schemas.microsoft.com/office/powerpoint/2010/main">
    <mc:Choice Requires="p14">
      <p:transition spd="slow" p14:dur="2000" advTm="41819"/>
    </mc:Choice>
    <mc:Fallback xmlns="">
      <p:transition spd="slow" advTm="41819"/>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pie chart&#10;&#10;Description automatically generated">
            <a:extLst>
              <a:ext uri="{FF2B5EF4-FFF2-40B4-BE49-F238E27FC236}">
                <a16:creationId xmlns:a16="http://schemas.microsoft.com/office/drawing/2014/main" id="{E6373BDB-B44F-40E9-A3EF-4ED5B5D86C94}"/>
              </a:ext>
            </a:extLst>
          </p:cNvPr>
          <p:cNvPicPr>
            <a:picLocks noChangeAspect="1"/>
          </p:cNvPicPr>
          <p:nvPr/>
        </p:nvPicPr>
        <p:blipFill>
          <a:blip r:embed="rId3"/>
          <a:stretch>
            <a:fillRect/>
          </a:stretch>
        </p:blipFill>
        <p:spPr>
          <a:xfrm>
            <a:off x="2419936" y="1179872"/>
            <a:ext cx="7352128" cy="4039819"/>
          </a:xfrm>
          <a:prstGeom prst="rect">
            <a:avLst/>
          </a:prstGeom>
        </p:spPr>
      </p:pic>
      <p:sp>
        <p:nvSpPr>
          <p:cNvPr id="6" name="Title 1">
            <a:extLst>
              <a:ext uri="{FF2B5EF4-FFF2-40B4-BE49-F238E27FC236}">
                <a16:creationId xmlns:a16="http://schemas.microsoft.com/office/drawing/2014/main" id="{99DC474A-EDA4-CD44-8208-602F1471BC2A}"/>
              </a:ext>
            </a:extLst>
          </p:cNvPr>
          <p:cNvSpPr>
            <a:spLocks noGrp="1"/>
          </p:cNvSpPr>
          <p:nvPr>
            <p:ph type="title"/>
          </p:nvPr>
        </p:nvSpPr>
        <p:spPr>
          <a:xfrm>
            <a:off x="516194" y="365126"/>
            <a:ext cx="10839194" cy="814746"/>
          </a:xfrm>
        </p:spPr>
        <p:txBody>
          <a:bodyPr/>
          <a:lstStyle/>
          <a:p>
            <a:r>
              <a:rPr lang="en-US" dirty="0"/>
              <a:t>Rear-End Crashes in Texas</a:t>
            </a:r>
          </a:p>
        </p:txBody>
      </p:sp>
    </p:spTree>
    <p:extLst>
      <p:ext uri="{BB962C8B-B14F-4D97-AF65-F5344CB8AC3E}">
        <p14:creationId xmlns:p14="http://schemas.microsoft.com/office/powerpoint/2010/main" val="583235271"/>
      </p:ext>
    </p:extLst>
  </p:cSld>
  <p:clrMapOvr>
    <a:masterClrMapping/>
  </p:clrMapOvr>
  <mc:AlternateContent xmlns:mc="http://schemas.openxmlformats.org/markup-compatibility/2006" xmlns:p14="http://schemas.microsoft.com/office/powerpoint/2010/main">
    <mc:Choice Requires="p14">
      <p:transition spd="slow" p14:dur="2000" advTm="28174"/>
    </mc:Choice>
    <mc:Fallback xmlns="">
      <p:transition spd="slow" advTm="2817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road, outdoor, yellow&#10;&#10;Description automatically generated">
            <a:extLst>
              <a:ext uri="{FF2B5EF4-FFF2-40B4-BE49-F238E27FC236}">
                <a16:creationId xmlns:a16="http://schemas.microsoft.com/office/drawing/2014/main" id="{151CB984-02C6-4E8A-B348-8D226D9FF29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41244" y="818309"/>
            <a:ext cx="5554756" cy="4166646"/>
          </a:xfrm>
          <a:prstGeom prst="rect">
            <a:avLst/>
          </a:prstGeom>
        </p:spPr>
      </p:pic>
      <p:sp>
        <p:nvSpPr>
          <p:cNvPr id="8" name="TextBox 7">
            <a:extLst>
              <a:ext uri="{FF2B5EF4-FFF2-40B4-BE49-F238E27FC236}">
                <a16:creationId xmlns:a16="http://schemas.microsoft.com/office/drawing/2014/main" id="{73451323-21AC-4ABC-8A21-FAD19114F4E9}"/>
              </a:ext>
            </a:extLst>
          </p:cNvPr>
          <p:cNvSpPr txBox="1"/>
          <p:nvPr/>
        </p:nvSpPr>
        <p:spPr>
          <a:xfrm>
            <a:off x="541245" y="4984375"/>
            <a:ext cx="5414682" cy="230832"/>
          </a:xfrm>
          <a:prstGeom prst="rect">
            <a:avLst/>
          </a:prstGeom>
          <a:noFill/>
        </p:spPr>
        <p:txBody>
          <a:bodyPr wrap="square" rtlCol="0">
            <a:spAutoFit/>
          </a:bodyPr>
          <a:lstStyle/>
          <a:p>
            <a:r>
              <a:rPr lang="en-US" sz="900" dirty="0">
                <a:hlinkClick r:id="rId4" tooltip="https://www.flickr.com/photos/psd/2086641"/>
              </a:rPr>
              <a:t>This Photo</a:t>
            </a:r>
            <a:r>
              <a:rPr lang="en-US" sz="900" dirty="0"/>
              <a:t> by Unknown Author is licensed under </a:t>
            </a:r>
            <a:r>
              <a:rPr lang="en-US" sz="900" dirty="0">
                <a:hlinkClick r:id="rId5" tooltip="https://creativecommons.org/licenses/by/3.0/"/>
              </a:rPr>
              <a:t>CC BY</a:t>
            </a:r>
            <a:endParaRPr lang="en-US" sz="900" dirty="0"/>
          </a:p>
        </p:txBody>
      </p:sp>
      <p:sp>
        <p:nvSpPr>
          <p:cNvPr id="9" name="Rectangle 8">
            <a:extLst>
              <a:ext uri="{FF2B5EF4-FFF2-40B4-BE49-F238E27FC236}">
                <a16:creationId xmlns:a16="http://schemas.microsoft.com/office/drawing/2014/main" id="{E2FBEF3A-94AF-4E18-B79B-5AF572FEBBF0}"/>
              </a:ext>
            </a:extLst>
          </p:cNvPr>
          <p:cNvSpPr/>
          <p:nvPr/>
        </p:nvSpPr>
        <p:spPr>
          <a:xfrm>
            <a:off x="6096000" y="818309"/>
            <a:ext cx="5414682" cy="4166067"/>
          </a:xfrm>
          <a:prstGeom prst="rect">
            <a:avLst/>
          </a:prstGeom>
          <a:solidFill>
            <a:srgbClr val="F3D43B"/>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spcBef>
                <a:spcPts val="400"/>
              </a:spcBef>
              <a:spcAft>
                <a:spcPts val="400"/>
              </a:spcAft>
            </a:pPr>
            <a:r>
              <a:rPr lang="en-US" sz="4400" b="1" dirty="0">
                <a:solidFill>
                  <a:schemeClr val="tx1"/>
                </a:solidFill>
                <a:latin typeface="Arial" panose="020B0604020202020204" pitchFamily="34" charset="0"/>
                <a:cs typeface="Arial" panose="020B0604020202020204" pitchFamily="34" charset="0"/>
              </a:rPr>
              <a:t>Questions?</a:t>
            </a:r>
          </a:p>
          <a:p>
            <a:pPr algn="ctr">
              <a:spcBef>
                <a:spcPts val="400"/>
              </a:spcBef>
              <a:spcAft>
                <a:spcPts val="400"/>
              </a:spcAft>
            </a:pPr>
            <a:r>
              <a:rPr lang="en-US" sz="4400" b="1" dirty="0">
                <a:solidFill>
                  <a:schemeClr val="tx1"/>
                </a:solidFill>
                <a:latin typeface="Arial" panose="020B0604020202020204" pitchFamily="34" charset="0"/>
                <a:cs typeface="Arial" panose="020B0604020202020204" pitchFamily="34" charset="0"/>
              </a:rPr>
              <a:t> </a:t>
            </a:r>
          </a:p>
          <a:p>
            <a:pPr algn="ctr">
              <a:spcBef>
                <a:spcPts val="400"/>
              </a:spcBef>
              <a:spcAft>
                <a:spcPts val="400"/>
              </a:spcAft>
            </a:pPr>
            <a:r>
              <a:rPr lang="en-US" sz="3200" b="1" dirty="0">
                <a:solidFill>
                  <a:schemeClr val="tx1"/>
                </a:solidFill>
                <a:latin typeface="Arial" panose="020B0604020202020204" pitchFamily="34" charset="0"/>
                <a:cs typeface="Arial" panose="020B0604020202020204" pitchFamily="34" charset="0"/>
              </a:rPr>
              <a:t>Eva Shipp, PhD</a:t>
            </a:r>
          </a:p>
          <a:p>
            <a:pPr algn="ctr">
              <a:spcBef>
                <a:spcPts val="400"/>
              </a:spcBef>
              <a:spcAft>
                <a:spcPts val="400"/>
              </a:spcAft>
            </a:pPr>
            <a:r>
              <a:rPr lang="en-US" sz="2400" dirty="0">
                <a:solidFill>
                  <a:schemeClr val="tx1"/>
                </a:solidFill>
                <a:latin typeface="Arial" panose="020B0604020202020204" pitchFamily="34" charset="0"/>
                <a:cs typeface="Arial" panose="020B0604020202020204" pitchFamily="34" charset="0"/>
              </a:rPr>
              <a:t>Senior Research Scientist, Manager</a:t>
            </a:r>
          </a:p>
          <a:p>
            <a:pPr algn="ctr">
              <a:spcBef>
                <a:spcPts val="400"/>
              </a:spcBef>
              <a:spcAft>
                <a:spcPts val="400"/>
              </a:spcAft>
            </a:pPr>
            <a:r>
              <a:rPr lang="en-US" sz="2400" dirty="0">
                <a:solidFill>
                  <a:schemeClr val="tx1"/>
                </a:solidFill>
                <a:latin typeface="Arial" panose="020B0604020202020204" pitchFamily="34" charset="0"/>
                <a:cs typeface="Arial" panose="020B0604020202020204" pitchFamily="34" charset="0"/>
              </a:rPr>
              <a:t>TTI Center for Transportation Safety</a:t>
            </a:r>
          </a:p>
          <a:p>
            <a:pPr algn="ctr">
              <a:spcBef>
                <a:spcPts val="400"/>
              </a:spcBef>
              <a:spcAft>
                <a:spcPts val="400"/>
              </a:spcAft>
            </a:pPr>
            <a:r>
              <a:rPr lang="en-US" sz="2400" b="1" dirty="0" err="1">
                <a:solidFill>
                  <a:schemeClr val="tx1"/>
                </a:solidFill>
                <a:latin typeface="Arial" panose="020B0604020202020204" pitchFamily="34" charset="0"/>
                <a:cs typeface="Arial" panose="020B0604020202020204" pitchFamily="34" charset="0"/>
              </a:rPr>
              <a:t>e-shipp@tti.tamu.edu</a:t>
            </a:r>
            <a:r>
              <a:rPr lang="en-US" sz="2400" b="1"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23903070"/>
      </p:ext>
    </p:extLst>
  </p:cSld>
  <p:clrMapOvr>
    <a:masterClrMapping/>
  </p:clrMapOvr>
  <mc:AlternateContent xmlns:mc="http://schemas.openxmlformats.org/markup-compatibility/2006" xmlns:p14="http://schemas.microsoft.com/office/powerpoint/2010/main">
    <mc:Choice Requires="p14">
      <p:transition spd="slow" p14:dur="2000" advTm="12768"/>
    </mc:Choice>
    <mc:Fallback xmlns="">
      <p:transition spd="slow" advTm="1276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D69E4F-4803-8D4E-AB68-58300AE0E188}"/>
              </a:ext>
            </a:extLst>
          </p:cNvPr>
          <p:cNvSpPr>
            <a:spLocks noGrp="1"/>
          </p:cNvSpPr>
          <p:nvPr>
            <p:ph type="title"/>
          </p:nvPr>
        </p:nvSpPr>
        <p:spPr>
          <a:xfrm>
            <a:off x="7073901" y="1488048"/>
            <a:ext cx="4705349" cy="2638476"/>
          </a:xfrm>
        </p:spPr>
        <p:txBody>
          <a:bodyPr/>
          <a:lstStyle/>
          <a:p>
            <a:r>
              <a:rPr lang="en-US" dirty="0"/>
              <a:t>Crash Frequency </a:t>
            </a:r>
          </a:p>
        </p:txBody>
      </p:sp>
      <p:pic>
        <p:nvPicPr>
          <p:cNvPr id="3" name="Picture 2" descr="A picture containing road, outdoor, car, curb&#10;&#10;Description automatically generated">
            <a:extLst>
              <a:ext uri="{FF2B5EF4-FFF2-40B4-BE49-F238E27FC236}">
                <a16:creationId xmlns:a16="http://schemas.microsoft.com/office/drawing/2014/main" id="{9D5CC604-2882-D94D-A9C4-76E857324E2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12750" y="397461"/>
            <a:ext cx="6235700" cy="4819650"/>
          </a:xfrm>
          <a:prstGeom prst="rect">
            <a:avLst/>
          </a:prstGeom>
        </p:spPr>
      </p:pic>
    </p:spTree>
    <p:extLst>
      <p:ext uri="{BB962C8B-B14F-4D97-AF65-F5344CB8AC3E}">
        <p14:creationId xmlns:p14="http://schemas.microsoft.com/office/powerpoint/2010/main" val="2918677788"/>
      </p:ext>
    </p:extLst>
  </p:cSld>
  <p:clrMapOvr>
    <a:masterClrMapping/>
  </p:clrMapOvr>
  <mc:AlternateContent xmlns:mc="http://schemas.openxmlformats.org/markup-compatibility/2006" xmlns:p14="http://schemas.microsoft.com/office/powerpoint/2010/main">
    <mc:Choice Requires="p14">
      <p:transition spd="slow" p14:dur="2000" advTm="5267"/>
    </mc:Choice>
    <mc:Fallback xmlns="">
      <p:transition spd="slow" advTm="526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D56BDC-488C-4606-BE4F-7D23DAF404DA}"/>
              </a:ext>
            </a:extLst>
          </p:cNvPr>
          <p:cNvSpPr/>
          <p:nvPr/>
        </p:nvSpPr>
        <p:spPr>
          <a:xfrm>
            <a:off x="4429108" y="1345721"/>
            <a:ext cx="3248401" cy="3864634"/>
          </a:xfrm>
          <a:prstGeom prst="rect">
            <a:avLst/>
          </a:prstGeom>
          <a:solidFill>
            <a:srgbClr val="FEEBD3"/>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DB59365E-92BA-4C09-9580-E3C1F533826B}"/>
              </a:ext>
            </a:extLst>
          </p:cNvPr>
          <p:cNvSpPr txBox="1">
            <a:spLocks/>
          </p:cNvSpPr>
          <p:nvPr/>
        </p:nvSpPr>
        <p:spPr>
          <a:xfrm>
            <a:off x="587829" y="365126"/>
            <a:ext cx="11335947" cy="1104446"/>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accent1">
                    <a:lumMod val="75000"/>
                  </a:schemeClr>
                </a:solidFill>
                <a:latin typeface="Arial" panose="020B0604020202020204" pitchFamily="34" charset="0"/>
                <a:ea typeface="+mj-ea"/>
                <a:cs typeface="Arial" panose="020B0604020202020204" pitchFamily="34" charset="0"/>
              </a:defRPr>
            </a:lvl1pPr>
          </a:lstStyle>
          <a:p>
            <a:r>
              <a:rPr lang="en-US"/>
              <a:t>Motorcycle Crashes in Texas (2015-2020) </a:t>
            </a:r>
            <a:endParaRPr lang="en-US" dirty="0"/>
          </a:p>
        </p:txBody>
      </p:sp>
      <p:sp>
        <p:nvSpPr>
          <p:cNvPr id="4" name="Content Placeholder 2">
            <a:extLst>
              <a:ext uri="{FF2B5EF4-FFF2-40B4-BE49-F238E27FC236}">
                <a16:creationId xmlns:a16="http://schemas.microsoft.com/office/drawing/2014/main" id="{99599D85-3AA7-49B7-B324-FFDB6A22A06C}"/>
              </a:ext>
            </a:extLst>
          </p:cNvPr>
          <p:cNvSpPr>
            <a:spLocks noGrp="1"/>
          </p:cNvSpPr>
          <p:nvPr/>
        </p:nvSpPr>
        <p:spPr>
          <a:xfrm>
            <a:off x="2152650" y="1797248"/>
            <a:ext cx="3886200"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5">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5">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5">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5">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5">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pic>
        <p:nvPicPr>
          <p:cNvPr id="5" name="Picture 4">
            <a:extLst>
              <a:ext uri="{FF2B5EF4-FFF2-40B4-BE49-F238E27FC236}">
                <a16:creationId xmlns:a16="http://schemas.microsoft.com/office/drawing/2014/main" id="{35AA50C5-895B-4E21-A7C3-52F9D5A5B07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007761" y="1651588"/>
            <a:ext cx="2289778" cy="1403733"/>
          </a:xfrm>
          <a:prstGeom prst="rect">
            <a:avLst/>
          </a:prstGeom>
        </p:spPr>
      </p:pic>
      <p:sp>
        <p:nvSpPr>
          <p:cNvPr id="6" name="Content Placeholder 3">
            <a:extLst>
              <a:ext uri="{FF2B5EF4-FFF2-40B4-BE49-F238E27FC236}">
                <a16:creationId xmlns:a16="http://schemas.microsoft.com/office/drawing/2014/main" id="{4312ED3F-4589-4A8B-BE11-8464543131BF}"/>
              </a:ext>
            </a:extLst>
          </p:cNvPr>
          <p:cNvSpPr>
            <a:spLocks noGrp="1"/>
          </p:cNvSpPr>
          <p:nvPr/>
        </p:nvSpPr>
        <p:spPr>
          <a:xfrm>
            <a:off x="723867" y="3357266"/>
            <a:ext cx="2857566" cy="309809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5">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5">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5">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5">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5">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3600" b="1" dirty="0">
                <a:solidFill>
                  <a:srgbClr val="C00000"/>
                </a:solidFill>
                <a:latin typeface="Arial" panose="020B0604020202020204" pitchFamily="34" charset="0"/>
                <a:cs typeface="Arial" panose="020B0604020202020204" pitchFamily="34" charset="0"/>
              </a:rPr>
              <a:t>≈ 8,055 </a:t>
            </a:r>
            <a:r>
              <a:rPr lang="en-US" sz="3200" b="1" dirty="0">
                <a:latin typeface="Arial" panose="020B0604020202020204" pitchFamily="34" charset="0"/>
                <a:cs typeface="Arial" panose="020B0604020202020204" pitchFamily="34" charset="0"/>
              </a:rPr>
              <a:t>motorcycle-involved crashes/year</a:t>
            </a:r>
          </a:p>
        </p:txBody>
      </p:sp>
      <p:sp>
        <p:nvSpPr>
          <p:cNvPr id="7" name="Content Placeholder 3">
            <a:extLst>
              <a:ext uri="{FF2B5EF4-FFF2-40B4-BE49-F238E27FC236}">
                <a16:creationId xmlns:a16="http://schemas.microsoft.com/office/drawing/2014/main" id="{05B76765-5640-4BDE-ACE7-D0D61DE1A224}"/>
              </a:ext>
            </a:extLst>
          </p:cNvPr>
          <p:cNvSpPr>
            <a:spLocks noGrp="1"/>
          </p:cNvSpPr>
          <p:nvPr/>
        </p:nvSpPr>
        <p:spPr>
          <a:xfrm>
            <a:off x="4429108" y="3357266"/>
            <a:ext cx="3067116"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5">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5">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5">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5">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5">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3600" b="1" dirty="0">
                <a:solidFill>
                  <a:srgbClr val="C00000"/>
                </a:solidFill>
                <a:latin typeface="Arial" panose="020B0604020202020204" pitchFamily="34" charset="0"/>
                <a:cs typeface="Arial" panose="020B0604020202020204" pitchFamily="34" charset="0"/>
              </a:rPr>
              <a:t>≈ 453 </a:t>
            </a:r>
            <a:br>
              <a:rPr lang="en-US" sz="3200" b="1" dirty="0">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fatal crashes/year</a:t>
            </a:r>
            <a:endParaRPr lang="en-US" b="1" dirty="0">
              <a:latin typeface="Arial" panose="020B0604020202020204" pitchFamily="34" charset="0"/>
              <a:cs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BCF95303-A5E8-4F5B-A79B-0B042E389B98}"/>
              </a:ext>
            </a:extLst>
          </p:cNvPr>
          <p:cNvPicPr>
            <a:picLocks noChangeAspect="1"/>
          </p:cNvPicPr>
          <p:nvPr/>
        </p:nvPicPr>
        <p:blipFill>
          <a:blip r:embed="rId4" cstate="hqprint">
            <a:biLevel thresh="50000"/>
            <a:extLst>
              <a:ext uri="{28A0092B-C50C-407E-A947-70E740481C1C}">
                <a14:useLocalDpi xmlns:a14="http://schemas.microsoft.com/office/drawing/2010/main"/>
              </a:ext>
            </a:extLst>
          </a:blip>
          <a:stretch>
            <a:fillRect/>
          </a:stretch>
        </p:blipFill>
        <p:spPr>
          <a:xfrm>
            <a:off x="5430730" y="1676146"/>
            <a:ext cx="1183957" cy="1354617"/>
          </a:xfrm>
          <a:prstGeom prst="rect">
            <a:avLst/>
          </a:prstGeom>
        </p:spPr>
      </p:pic>
      <p:sp>
        <p:nvSpPr>
          <p:cNvPr id="9" name="Content Placeholder 3">
            <a:extLst>
              <a:ext uri="{FF2B5EF4-FFF2-40B4-BE49-F238E27FC236}">
                <a16:creationId xmlns:a16="http://schemas.microsoft.com/office/drawing/2014/main" id="{8D3015F9-DD13-4F9A-83B5-6F911D1FAE66}"/>
              </a:ext>
            </a:extLst>
          </p:cNvPr>
          <p:cNvSpPr>
            <a:spLocks noGrp="1"/>
          </p:cNvSpPr>
          <p:nvPr/>
        </p:nvSpPr>
        <p:spPr>
          <a:xfrm>
            <a:off x="8343900" y="3357266"/>
            <a:ext cx="3390899" cy="326350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accent5">
                    <a:lumMod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accent5">
                    <a:lumMod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accent5">
                    <a:lumMod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accent5">
                    <a:lumMod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accent5">
                    <a:lumMod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3600" b="1" dirty="0">
                <a:solidFill>
                  <a:srgbClr val="C00000"/>
                </a:solidFill>
                <a:latin typeface="Arial" panose="020B0604020202020204" pitchFamily="34" charset="0"/>
                <a:cs typeface="Arial" panose="020B0604020202020204" pitchFamily="34" charset="0"/>
              </a:rPr>
              <a:t>≈2,131 </a:t>
            </a:r>
            <a:br>
              <a:rPr lang="en-US" sz="3200" b="1" dirty="0">
                <a:solidFill>
                  <a:srgbClr val="C00000"/>
                </a:solidFill>
                <a:latin typeface="Arial" panose="020B0604020202020204" pitchFamily="34" charset="0"/>
                <a:cs typeface="Arial" panose="020B0604020202020204" pitchFamily="34" charset="0"/>
              </a:rPr>
            </a:br>
            <a:r>
              <a:rPr lang="en-US" sz="3200" b="1" dirty="0">
                <a:latin typeface="Arial" panose="020B0604020202020204" pitchFamily="34" charset="0"/>
                <a:cs typeface="Arial" panose="020B0604020202020204" pitchFamily="34" charset="0"/>
              </a:rPr>
              <a:t>injury crashes/year</a:t>
            </a:r>
            <a:endParaRPr lang="en-US"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a:p>
            <a:pPr algn="ctr"/>
            <a:endParaRPr lang="en-US" b="1" dirty="0">
              <a:latin typeface="Arial" panose="020B0604020202020204" pitchFamily="34" charset="0"/>
              <a:cs typeface="Arial" panose="020B0604020202020204" pitchFamily="34" charset="0"/>
            </a:endParaRPr>
          </a:p>
        </p:txBody>
      </p:sp>
      <p:pic>
        <p:nvPicPr>
          <p:cNvPr id="10" name="Picture 9" descr="Shape&#10;&#10;Description automatically generated with medium confidence">
            <a:extLst>
              <a:ext uri="{FF2B5EF4-FFF2-40B4-BE49-F238E27FC236}">
                <a16:creationId xmlns:a16="http://schemas.microsoft.com/office/drawing/2014/main" id="{A665F27C-3CA5-4385-871E-30DC9394284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430307" y="1690672"/>
            <a:ext cx="1218086" cy="1325564"/>
          </a:xfrm>
          <a:prstGeom prst="rect">
            <a:avLst/>
          </a:prstGeom>
        </p:spPr>
      </p:pic>
    </p:spTree>
    <p:extLst>
      <p:ext uri="{BB962C8B-B14F-4D97-AF65-F5344CB8AC3E}">
        <p14:creationId xmlns:p14="http://schemas.microsoft.com/office/powerpoint/2010/main" val="1841229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10;&#10;Description automatically generated with medium confidence">
            <a:extLst>
              <a:ext uri="{FF2B5EF4-FFF2-40B4-BE49-F238E27FC236}">
                <a16:creationId xmlns:a16="http://schemas.microsoft.com/office/drawing/2014/main" id="{DDB309AD-9143-4D19-A6F3-5E33C2071467}"/>
              </a:ext>
            </a:extLst>
          </p:cNvPr>
          <p:cNvPicPr>
            <a:picLocks noChangeAspect="1"/>
          </p:cNvPicPr>
          <p:nvPr/>
        </p:nvPicPr>
        <p:blipFill>
          <a:blip r:embed="rId3"/>
          <a:stretch>
            <a:fillRect/>
          </a:stretch>
        </p:blipFill>
        <p:spPr>
          <a:xfrm>
            <a:off x="457005" y="303911"/>
            <a:ext cx="11244338" cy="6250177"/>
          </a:xfrm>
          <a:prstGeom prst="rect">
            <a:avLst/>
          </a:prstGeom>
        </p:spPr>
      </p:pic>
    </p:spTree>
    <p:extLst>
      <p:ext uri="{BB962C8B-B14F-4D97-AF65-F5344CB8AC3E}">
        <p14:creationId xmlns:p14="http://schemas.microsoft.com/office/powerpoint/2010/main" val="4257668248"/>
      </p:ext>
    </p:extLst>
  </p:cSld>
  <p:clrMapOvr>
    <a:masterClrMapping/>
  </p:clrMapOvr>
  <mc:AlternateContent xmlns:mc="http://schemas.openxmlformats.org/markup-compatibility/2006" xmlns:p14="http://schemas.microsoft.com/office/powerpoint/2010/main">
    <mc:Choice Requires="p14">
      <p:transition spd="slow" p14:dur="2000" advTm="102743"/>
    </mc:Choice>
    <mc:Fallback xmlns="">
      <p:transition spd="slow" advTm="10274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99F52EC1-E978-4F9E-B1D3-B7A770B8DC98}"/>
              </a:ext>
            </a:extLst>
          </p:cNvPr>
          <p:cNvPicPr>
            <a:picLocks noChangeAspect="1"/>
          </p:cNvPicPr>
          <p:nvPr/>
        </p:nvPicPr>
        <p:blipFill>
          <a:blip r:embed="rId3"/>
          <a:stretch>
            <a:fillRect/>
          </a:stretch>
        </p:blipFill>
        <p:spPr>
          <a:xfrm>
            <a:off x="6422541" y="559038"/>
            <a:ext cx="5293209" cy="4751384"/>
          </a:xfrm>
          <a:prstGeom prst="rect">
            <a:avLst/>
          </a:prstGeom>
        </p:spPr>
      </p:pic>
      <p:sp>
        <p:nvSpPr>
          <p:cNvPr id="6" name="Title 1">
            <a:extLst>
              <a:ext uri="{FF2B5EF4-FFF2-40B4-BE49-F238E27FC236}">
                <a16:creationId xmlns:a16="http://schemas.microsoft.com/office/drawing/2014/main" id="{ABA4E73D-4674-4023-893C-FDC1675D312F}"/>
              </a:ext>
            </a:extLst>
          </p:cNvPr>
          <p:cNvSpPr txBox="1">
            <a:spLocks/>
          </p:cNvSpPr>
          <p:nvPr/>
        </p:nvSpPr>
        <p:spPr>
          <a:xfrm>
            <a:off x="476250" y="365125"/>
            <a:ext cx="10515600" cy="979573"/>
          </a:xfrm>
          <a:prstGeom prst="rect">
            <a:avLst/>
          </a:prstGeom>
        </p:spPr>
        <p:txBody>
          <a:bodyPr/>
          <a:lstStyle>
            <a:lvl1pPr algn="l" defTabSz="914400" rtl="0" eaLnBrk="1" latinLnBrk="0" hangingPunct="1">
              <a:lnSpc>
                <a:spcPct val="90000"/>
              </a:lnSpc>
              <a:spcBef>
                <a:spcPct val="0"/>
              </a:spcBef>
              <a:buNone/>
              <a:defRPr sz="4400" b="1" kern="1200">
                <a:solidFill>
                  <a:schemeClr val="accent1">
                    <a:lumMod val="75000"/>
                  </a:schemeClr>
                </a:solidFill>
                <a:latin typeface="Arial" panose="020B0604020202020204" pitchFamily="34" charset="0"/>
                <a:ea typeface="+mj-ea"/>
                <a:cs typeface="Arial" panose="020B0604020202020204" pitchFamily="34" charset="0"/>
              </a:defRPr>
            </a:lvl1pPr>
          </a:lstStyle>
          <a:p>
            <a:r>
              <a:rPr lang="en-US" dirty="0"/>
              <a:t>Severity Comparison</a:t>
            </a:r>
          </a:p>
        </p:txBody>
      </p:sp>
      <p:pic>
        <p:nvPicPr>
          <p:cNvPr id="7" name="Picture 6">
            <a:extLst>
              <a:ext uri="{FF2B5EF4-FFF2-40B4-BE49-F238E27FC236}">
                <a16:creationId xmlns:a16="http://schemas.microsoft.com/office/drawing/2014/main" id="{A35F41E3-ADC1-4754-A1CD-3D0DE3D9A21D}"/>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476250" y="1347448"/>
            <a:ext cx="5948584" cy="3960222"/>
          </a:xfrm>
          <a:prstGeom prst="rect">
            <a:avLst/>
          </a:prstGeom>
        </p:spPr>
      </p:pic>
    </p:spTree>
    <p:extLst>
      <p:ext uri="{BB962C8B-B14F-4D97-AF65-F5344CB8AC3E}">
        <p14:creationId xmlns:p14="http://schemas.microsoft.com/office/powerpoint/2010/main" val="3124708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p&#10;&#10;Description automatically generated">
            <a:extLst>
              <a:ext uri="{FF2B5EF4-FFF2-40B4-BE49-F238E27FC236}">
                <a16:creationId xmlns:a16="http://schemas.microsoft.com/office/drawing/2014/main" id="{582F47C7-470C-44F1-8A52-637315994EAB}"/>
              </a:ext>
            </a:extLst>
          </p:cNvPr>
          <p:cNvPicPr/>
          <p:nvPr/>
        </p:nvPicPr>
        <p:blipFill>
          <a:blip r:embed="rId3">
            <a:extLst>
              <a:ext uri="{28A0092B-C50C-407E-A947-70E740481C1C}">
                <a14:useLocalDpi xmlns:a14="http://schemas.microsoft.com/office/drawing/2010/main"/>
              </a:ext>
            </a:extLst>
          </a:blip>
          <a:stretch>
            <a:fillRect/>
          </a:stretch>
        </p:blipFill>
        <p:spPr>
          <a:xfrm>
            <a:off x="6370320" y="455924"/>
            <a:ext cx="5650412" cy="4780022"/>
          </a:xfrm>
          <a:prstGeom prst="rect">
            <a:avLst/>
          </a:prstGeom>
        </p:spPr>
      </p:pic>
      <p:sp>
        <p:nvSpPr>
          <p:cNvPr id="2" name="Title 1">
            <a:extLst>
              <a:ext uri="{FF2B5EF4-FFF2-40B4-BE49-F238E27FC236}">
                <a16:creationId xmlns:a16="http://schemas.microsoft.com/office/drawing/2014/main" id="{0E978814-C991-564F-A623-10856AEE182C}"/>
              </a:ext>
            </a:extLst>
          </p:cNvPr>
          <p:cNvSpPr>
            <a:spLocks noGrp="1"/>
          </p:cNvSpPr>
          <p:nvPr>
            <p:ph type="title"/>
          </p:nvPr>
        </p:nvSpPr>
        <p:spPr>
          <a:xfrm>
            <a:off x="445588" y="457200"/>
            <a:ext cx="7418252" cy="1193982"/>
          </a:xfrm>
        </p:spPr>
        <p:txBody>
          <a:bodyPr>
            <a:noAutofit/>
          </a:bodyPr>
          <a:lstStyle/>
          <a:p>
            <a:r>
              <a:rPr lang="en-US" sz="3000" dirty="0">
                <a:solidFill>
                  <a:srgbClr val="C00000"/>
                </a:solidFill>
              </a:rPr>
              <a:t>Annual Motorcycle Crash Rate Per 100,000 Driving Population (2015-2020)</a:t>
            </a:r>
          </a:p>
        </p:txBody>
      </p:sp>
      <p:pic>
        <p:nvPicPr>
          <p:cNvPr id="6" name="Picture Placeholder 5">
            <a:extLst>
              <a:ext uri="{FF2B5EF4-FFF2-40B4-BE49-F238E27FC236}">
                <a16:creationId xmlns:a16="http://schemas.microsoft.com/office/drawing/2014/main" id="{C357B39F-A816-0245-B764-CA3A0EA748A5}"/>
              </a:ext>
            </a:extLst>
          </p:cNvPr>
          <p:cNvPicPr>
            <a:picLocks noGrp="1" noChangeAspect="1"/>
          </p:cNvPicPr>
          <p:nvPr>
            <p:ph type="pic" idx="1"/>
          </p:nvPr>
        </p:nvPicPr>
        <p:blipFill rotWithShape="1">
          <a:blip r:embed="rId4" cstate="hqprint">
            <a:extLst>
              <a:ext uri="{28A0092B-C50C-407E-A947-70E740481C1C}">
                <a14:useLocalDpi xmlns:a14="http://schemas.microsoft.com/office/drawing/2010/main"/>
              </a:ext>
            </a:extLst>
          </a:blip>
          <a:srcRect/>
          <a:stretch/>
        </p:blipFill>
        <p:spPr>
          <a:xfrm>
            <a:off x="445588" y="1467614"/>
            <a:ext cx="5155112" cy="3882635"/>
          </a:xfrm>
        </p:spPr>
      </p:pic>
    </p:spTree>
    <p:extLst>
      <p:ext uri="{BB962C8B-B14F-4D97-AF65-F5344CB8AC3E}">
        <p14:creationId xmlns:p14="http://schemas.microsoft.com/office/powerpoint/2010/main" val="4166332802"/>
      </p:ext>
    </p:extLst>
  </p:cSld>
  <p:clrMapOvr>
    <a:masterClrMapping/>
  </p:clrMapOvr>
  <mc:AlternateContent xmlns:mc="http://schemas.openxmlformats.org/markup-compatibility/2006" xmlns:p14="http://schemas.microsoft.com/office/powerpoint/2010/main">
    <mc:Choice Requires="p14">
      <p:transition spd="slow" p14:dur="2000" advTm="83707"/>
    </mc:Choice>
    <mc:Fallback xmlns="">
      <p:transition spd="slow" advTm="8370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8814-C991-564F-A623-10856AEE182C}"/>
              </a:ext>
            </a:extLst>
          </p:cNvPr>
          <p:cNvSpPr>
            <a:spLocks noGrp="1"/>
          </p:cNvSpPr>
          <p:nvPr>
            <p:ph type="title"/>
          </p:nvPr>
        </p:nvSpPr>
        <p:spPr>
          <a:xfrm>
            <a:off x="6896099" y="411353"/>
            <a:ext cx="4676841" cy="1600200"/>
          </a:xfrm>
        </p:spPr>
        <p:txBody>
          <a:bodyPr>
            <a:noAutofit/>
          </a:bodyPr>
          <a:lstStyle/>
          <a:p>
            <a:r>
              <a:rPr lang="en-US" sz="3000" dirty="0">
                <a:solidFill>
                  <a:srgbClr val="C00000"/>
                </a:solidFill>
              </a:rPr>
              <a:t>Motorcycle Crash Rate Per 100,000 Registered Motorcycles (2015-2020)</a:t>
            </a:r>
          </a:p>
        </p:txBody>
      </p:sp>
      <p:pic>
        <p:nvPicPr>
          <p:cNvPr id="6" name="Picture Placeholder 5">
            <a:extLst>
              <a:ext uri="{FF2B5EF4-FFF2-40B4-BE49-F238E27FC236}">
                <a16:creationId xmlns:a16="http://schemas.microsoft.com/office/drawing/2014/main" id="{C357B39F-A816-0245-B764-CA3A0EA748A5}"/>
              </a:ext>
            </a:extLst>
          </p:cNvPr>
          <p:cNvPicPr>
            <a:picLocks noGrp="1" noChangeAspect="1"/>
          </p:cNvPicPr>
          <p:nvPr>
            <p:ph type="pic" idx="1"/>
          </p:nvPr>
        </p:nvPicPr>
        <p:blipFill>
          <a:blip r:embed="rId3" cstate="hqprint">
            <a:extLst>
              <a:ext uri="{28A0092B-C50C-407E-A947-70E740481C1C}">
                <a14:useLocalDpi xmlns:a14="http://schemas.microsoft.com/office/drawing/2010/main"/>
              </a:ext>
            </a:extLst>
          </a:blip>
          <a:srcRect/>
          <a:stretch/>
        </p:blipFill>
        <p:spPr>
          <a:xfrm>
            <a:off x="6896100" y="1812238"/>
            <a:ext cx="4456112" cy="3518587"/>
          </a:xfrm>
        </p:spPr>
      </p:pic>
      <p:pic>
        <p:nvPicPr>
          <p:cNvPr id="5" name="Picture 4" descr="A picture containing map&#10;&#10;Description automatically generated">
            <a:extLst>
              <a:ext uri="{FF2B5EF4-FFF2-40B4-BE49-F238E27FC236}">
                <a16:creationId xmlns:a16="http://schemas.microsoft.com/office/drawing/2014/main" id="{5A4C0725-324A-4EC4-885F-C722E5D5D531}"/>
              </a:ext>
            </a:extLst>
          </p:cNvPr>
          <p:cNvPicPr/>
          <p:nvPr/>
        </p:nvPicPr>
        <p:blipFill>
          <a:blip r:embed="rId4">
            <a:extLst>
              <a:ext uri="{28A0092B-C50C-407E-A947-70E740481C1C}">
                <a14:useLocalDpi xmlns:a14="http://schemas.microsoft.com/office/drawing/2010/main"/>
              </a:ext>
            </a:extLst>
          </a:blip>
          <a:stretch>
            <a:fillRect/>
          </a:stretch>
        </p:blipFill>
        <p:spPr>
          <a:xfrm>
            <a:off x="619059" y="411353"/>
            <a:ext cx="5650992" cy="4782312"/>
          </a:xfrm>
          <a:prstGeom prst="rect">
            <a:avLst/>
          </a:prstGeom>
        </p:spPr>
      </p:pic>
    </p:spTree>
    <p:extLst>
      <p:ext uri="{BB962C8B-B14F-4D97-AF65-F5344CB8AC3E}">
        <p14:creationId xmlns:p14="http://schemas.microsoft.com/office/powerpoint/2010/main" val="1659329820"/>
      </p:ext>
    </p:extLst>
  </p:cSld>
  <p:clrMapOvr>
    <a:masterClrMapping/>
  </p:clrMapOvr>
  <mc:AlternateContent xmlns:mc="http://schemas.openxmlformats.org/markup-compatibility/2006" xmlns:p14="http://schemas.microsoft.com/office/powerpoint/2010/main">
    <mc:Choice Requires="p14">
      <p:transition spd="slow" p14:dur="2000" advTm="23709"/>
    </mc:Choice>
    <mc:Fallback xmlns="">
      <p:transition spd="slow" advTm="23709"/>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3">
            <a:shade val="50000"/>
          </a:schemeClr>
        </a:lnRef>
        <a:fillRef idx="1">
          <a:schemeClr val="accent3"/>
        </a:fillRef>
        <a:effectRef idx="0">
          <a:schemeClr val="accent3"/>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72961B64111C34798AB53D25E0CE5AE" ma:contentTypeVersion="12" ma:contentTypeDescription="Create a new document." ma:contentTypeScope="" ma:versionID="b9bdc0bf79290795bea601a8c7748b7c">
  <xsd:schema xmlns:xsd="http://www.w3.org/2001/XMLSchema" xmlns:xs="http://www.w3.org/2001/XMLSchema" xmlns:p="http://schemas.microsoft.com/office/2006/metadata/properties" xmlns:ns3="e39343e7-b44b-43f2-9e45-db7fc0c03c30" xmlns:ns4="a2f787b9-bd97-4109-a53f-a6ceb8f5f347" targetNamespace="http://schemas.microsoft.com/office/2006/metadata/properties" ma:root="true" ma:fieldsID="79691b409ce00bf6b64cf34985a143ae" ns3:_="" ns4:_="">
    <xsd:import namespace="e39343e7-b44b-43f2-9e45-db7fc0c03c30"/>
    <xsd:import namespace="a2f787b9-bd97-4109-a53f-a6ceb8f5f34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9343e7-b44b-43f2-9e45-db7fc0c03c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2f787b9-bd97-4109-a53f-a6ceb8f5f34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659C22-BA8D-454C-B7A8-C9610240BF91}">
  <ds:schemaRefs>
    <ds:schemaRef ds:uri="http://purl.org/dc/terms/"/>
    <ds:schemaRef ds:uri="http://schemas.microsoft.com/office/2006/documentManagement/types"/>
    <ds:schemaRef ds:uri="a2f787b9-bd97-4109-a53f-a6ceb8f5f347"/>
    <ds:schemaRef ds:uri="http://purl.org/dc/elements/1.1/"/>
    <ds:schemaRef ds:uri="http://purl.org/dc/dcmitype/"/>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e39343e7-b44b-43f2-9e45-db7fc0c03c30"/>
  </ds:schemaRefs>
</ds:datastoreItem>
</file>

<file path=customXml/itemProps2.xml><?xml version="1.0" encoding="utf-8"?>
<ds:datastoreItem xmlns:ds="http://schemas.openxmlformats.org/officeDocument/2006/customXml" ds:itemID="{8DE95FD5-1026-4510-BFD9-E5E6F02E1ADB}">
  <ds:schemaRefs>
    <ds:schemaRef ds:uri="http://schemas.microsoft.com/sharepoint/v3/contenttype/forms"/>
  </ds:schemaRefs>
</ds:datastoreItem>
</file>

<file path=customXml/itemProps3.xml><?xml version="1.0" encoding="utf-8"?>
<ds:datastoreItem xmlns:ds="http://schemas.openxmlformats.org/officeDocument/2006/customXml" ds:itemID="{02A46505-66AA-4AD0-9744-23B5997040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9343e7-b44b-43f2-9e45-db7fc0c03c30"/>
    <ds:schemaRef ds:uri="a2f787b9-bd97-4109-a53f-a6ceb8f5f3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5571</TotalTime>
  <Words>3908</Words>
  <Application>Microsoft Office PowerPoint</Application>
  <PresentationFormat>Widescreen</PresentationFormat>
  <Paragraphs>330</Paragraphs>
  <Slides>36</Slides>
  <Notes>36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Times New Roman</vt:lpstr>
      <vt:lpstr>Office Theme</vt:lpstr>
      <vt:lpstr>PowerPoint Presentation</vt:lpstr>
      <vt:lpstr>PowerPoint Presentation</vt:lpstr>
      <vt:lpstr>PowerPoint Presentation</vt:lpstr>
      <vt:lpstr>Crash Frequency </vt:lpstr>
      <vt:lpstr>PowerPoint Presentation</vt:lpstr>
      <vt:lpstr>PowerPoint Presentation</vt:lpstr>
      <vt:lpstr>PowerPoint Presentation</vt:lpstr>
      <vt:lpstr>Annual Motorcycle Crash Rate Per 100,000 Driving Population (2015-2020)</vt:lpstr>
      <vt:lpstr>Motorcycle Crash Rate Per 100,000 Registered Motorcycles (2015-2020)</vt:lpstr>
      <vt:lpstr>Crash Rate Per 100 Million VMT in Texas (2019)</vt:lpstr>
      <vt:lpstr>Demographics and Operator Characteristics </vt:lpstr>
      <vt:lpstr>Who is involved in crashes in Texas? (2015-2020) </vt:lpstr>
      <vt:lpstr>Who is involved in crashes in Texas? (2015-2020) </vt:lpstr>
      <vt:lpstr>License Status in Texas (2015-2020) </vt:lpstr>
      <vt:lpstr>Helmet Status in Texas (2015-2020)</vt:lpstr>
      <vt:lpstr>Helmet Status (2015-2019)</vt:lpstr>
      <vt:lpstr>Crash Factors </vt:lpstr>
      <vt:lpstr>Comparing Environmental Factors in Texas (2015-2020) </vt:lpstr>
      <vt:lpstr>Motorcycles and Passenger Car Crashes by Number of Vehicles in Texas (2015-2020)</vt:lpstr>
      <vt:lpstr>Comparing Crash Factors in Texas  (2015-2020) </vt:lpstr>
      <vt:lpstr>Comparing Crash Factors in Texas (2015-2020) </vt:lpstr>
      <vt:lpstr>Comparing Crash Factors in Texas</vt:lpstr>
      <vt:lpstr>Motorcycle Driver-Related Factors in Texas (2015-2020) </vt:lpstr>
      <vt:lpstr>Passenger Driver-Related Factors in Texas (2015-2020)  </vt:lpstr>
      <vt:lpstr>Roadway Factors in Texas (2015-2020)</vt:lpstr>
      <vt:lpstr>Roadway Factors in Texas (2015-2020)</vt:lpstr>
      <vt:lpstr>Roadway Factors: Intersections in Texas (2015-2020)</vt:lpstr>
      <vt:lpstr> Rear-End Crashes </vt:lpstr>
      <vt:lpstr>Rear-End Crashes in Texas</vt:lpstr>
      <vt:lpstr>Rear-End Crashes in Texas (2019)</vt:lpstr>
      <vt:lpstr>Rear-End Crashes in Texas</vt:lpstr>
      <vt:lpstr>PowerPoint Presentation</vt:lpstr>
      <vt:lpstr>PowerPoint Presentation</vt:lpstr>
      <vt:lpstr>Rear-End Crashes in Texas</vt:lpstr>
      <vt:lpstr>Rear-End Crashes in Texas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Schnettler, Stacy</dc:creator>
  <cp:lastModifiedBy>Amber Trueblood</cp:lastModifiedBy>
  <cp:revision>89</cp:revision>
  <cp:lastPrinted>2021-10-25T23:31:47Z</cp:lastPrinted>
  <dcterms:created xsi:type="dcterms:W3CDTF">2021-06-09T16:11:20Z</dcterms:created>
  <dcterms:modified xsi:type="dcterms:W3CDTF">2021-10-26T23:32:47Z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0x010100672961B64111C34798AB53D25E0CE5AE</vt:lpwstr>
  </property>
</Properties>
</file>