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256" r:id="rId5"/>
    <p:sldId id="479" r:id="rId6"/>
    <p:sldId id="452" r:id="rId7"/>
    <p:sldId id="313" r:id="rId8"/>
    <p:sldId id="499" r:id="rId9"/>
    <p:sldId id="515" r:id="rId10"/>
    <p:sldId id="505" r:id="rId11"/>
    <p:sldId id="504" r:id="rId12"/>
    <p:sldId id="490" r:id="rId13"/>
    <p:sldId id="512" r:id="rId14"/>
    <p:sldId id="519" r:id="rId15"/>
    <p:sldId id="518" r:id="rId16"/>
    <p:sldId id="520" r:id="rId17"/>
    <p:sldId id="476" r:id="rId18"/>
    <p:sldId id="44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-Higgins" initials="LH" lastIdx="4" clrIdx="0"/>
  <p:cmAuthor id="1" name="Manser, Michael" initials="M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D5F5"/>
    <a:srgbClr val="B5E6F7"/>
    <a:srgbClr val="15AEE6"/>
    <a:srgbClr val="843626"/>
    <a:srgbClr val="000000"/>
    <a:srgbClr val="703B3A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A3696-D476-473F-94BB-DD133FB1BC87}" v="1" dt="2021-08-09T19:35:53.299"/>
    <p1510:client id="{53B7E148-FF36-842F-E48B-28A39F8933E7}" v="61" dt="2021-08-24T21:08:23.600"/>
    <p1510:client id="{8698550A-5179-2DC0-D47F-A010E97081C4}" v="276" dt="2021-08-30T21:04:00.982"/>
    <p1510:client id="{8EFCE7B1-4EEC-4D73-87F9-75923B1C6376}" v="39" dt="2021-09-01T13:25:35.350"/>
    <p1510:client id="{B693C79E-7852-E4BD-5E6F-3D8B90621215}" v="527" dt="2021-09-01T16:53:30.423"/>
    <p1510:client id="{DAE8A8EB-E907-A5D0-2EFC-B8D7472E0D28}" v="43" dt="2021-08-24T17:33:57.520"/>
    <p1510:client id="{E9C18EEA-AE86-7A61-ECFF-093B3EAED485}" v="1" dt="2021-08-24T17:01:14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94"/>
  </p:normalViewPr>
  <p:slideViewPr>
    <p:cSldViewPr>
      <p:cViewPr varScale="1">
        <p:scale>
          <a:sx n="114" d="100"/>
          <a:sy n="114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189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4B97E-CCD1-49E2-AB64-92B0DB15F1FC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06405-CE04-4211-976E-16F892B561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1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D88F5-B249-4BAC-BE1A-ADA5F8C96D51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DCF75-C694-459D-83E3-1917BB04D5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8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CF75-C694-459D-83E3-1917BB04D5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0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CF75-C694-459D-83E3-1917BB04D5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15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CF75-C694-459D-83E3-1917BB04D5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1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CF75-C694-459D-83E3-1917BB04D5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84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/>
              <a:t>Coalition Growth – 28 new members</a:t>
            </a:r>
          </a:p>
          <a:p>
            <a:pPr marL="285750" indent="-28575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/>
              <a:t>Presentations – 4 complete, 2 planned Sept. 11th</a:t>
            </a:r>
            <a:endParaRPr lang="en-US" dirty="0">
              <a:cs typeface="Calibri"/>
            </a:endParaRPr>
          </a:p>
          <a:p>
            <a:pPr marL="285750" indent="-28575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/>
              <a:t>Forum – held May 1st</a:t>
            </a:r>
            <a:endParaRPr lang="en-US" dirty="0">
              <a:cs typeface="Calibri"/>
            </a:endParaRPr>
          </a:p>
          <a:p>
            <a:pPr marL="285750" indent="-285750">
              <a:spcBef>
                <a:spcPct val="20000"/>
              </a:spcBef>
              <a:spcAft>
                <a:spcPct val="0"/>
              </a:spcAft>
              <a:buFont typeface="Arial"/>
              <a:buChar char="•"/>
            </a:pPr>
            <a:r>
              <a:rPr lang="en-US"/>
              <a:t>Social Media – 966 posts to Facebook, Twitter, &amp; Instagram for 94,000+ impressions and 900+ You Tube views for 30+ hours.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CF75-C694-459D-83E3-1917BB04D5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5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Training and Licencing: </a:t>
            </a:r>
            <a:r>
              <a:rPr lang="en-US"/>
              <a:t>Yes, this project has been funded for another year.  The project’s goal is to encourage more riders to complete motorcycle safety training and continue promoting a culture of rider safety in Texas.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CF75-C694-459D-83E3-1917BB04D58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04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TF decided to focus on impaired riding as it is one of the primary factors contributing to MC fatalities and suspected serious injuries. Now there is a need to examine the topic further to create a targeted campaign.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TF is planning on a multi-year effort because of the enormity of the problem.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3640E-9877-6E44-BD2E-0B775A8A85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5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DCF75-C694-459D-83E3-1917BB04D58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26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3196256"/>
      </p:ext>
    </p:extLst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283207"/>
      </p:ext>
    </p:extLst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800" y="88900"/>
            <a:ext cx="2717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88900"/>
            <a:ext cx="79502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9810644"/>
      </p:ext>
    </p:extLst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88900"/>
            <a:ext cx="1087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0400" y="1155700"/>
            <a:ext cx="5334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155700"/>
            <a:ext cx="5334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517900"/>
            <a:ext cx="5334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5940985"/>
      </p:ext>
    </p:extLst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01600" y="6400800"/>
            <a:ext cx="83312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endParaRPr lang="en-US" altLang="en-US" sz="1600" dirty="0"/>
          </a:p>
        </p:txBody>
      </p:sp>
      <p:pic>
        <p:nvPicPr>
          <p:cNvPr id="6" name="Picture 2" descr="C:\Users\m-manser\Desktop\TTI_whi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6400800"/>
            <a:ext cx="2641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88900"/>
            <a:ext cx="1087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0400" y="1155700"/>
            <a:ext cx="5334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155700"/>
            <a:ext cx="5334000" cy="45720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4784150"/>
      </p:ext>
    </p:extLst>
  </p:cSld>
  <p:clrMapOvr>
    <a:masterClrMapping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01600" y="6400800"/>
            <a:ext cx="83312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endParaRPr lang="en-US" altLang="en-US" sz="1600" dirty="0"/>
          </a:p>
        </p:txBody>
      </p:sp>
      <p:pic>
        <p:nvPicPr>
          <p:cNvPr id="6" name="Picture 2" descr="C:\Users\m-manser\Desktop\TTI_whi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6400800"/>
            <a:ext cx="2641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88900"/>
            <a:ext cx="1087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0400" y="1155700"/>
            <a:ext cx="5334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5700"/>
            <a:ext cx="5334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493244"/>
      </p:ext>
    </p:extLst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01600" y="6400800"/>
            <a:ext cx="83312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endParaRPr lang="en-US" altLang="en-US" sz="1600" dirty="0"/>
          </a:p>
        </p:txBody>
      </p:sp>
      <p:pic>
        <p:nvPicPr>
          <p:cNvPr id="8" name="Picture 2" descr="C:\Users\m-manser\Desktop\TTI_whi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6400800"/>
            <a:ext cx="2641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0400" y="88900"/>
            <a:ext cx="1087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1155700"/>
            <a:ext cx="5334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155700"/>
            <a:ext cx="5334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400" y="3517900"/>
            <a:ext cx="5334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517900"/>
            <a:ext cx="5334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8507021"/>
      </p:ext>
    </p:extLst>
  </p:cSld>
  <p:clrMapOvr>
    <a:masterClrMapping/>
  </p:clrMapOvr>
  <p:transition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1600" y="6400800"/>
            <a:ext cx="83312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endParaRPr lang="en-US" altLang="en-US" sz="1600" dirty="0"/>
          </a:p>
        </p:txBody>
      </p:sp>
      <p:pic>
        <p:nvPicPr>
          <p:cNvPr id="7" name="Picture 2" descr="C:\Users\m-manser\Desktop\TTI_whi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6400800"/>
            <a:ext cx="2641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88900"/>
            <a:ext cx="1087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1155700"/>
            <a:ext cx="5334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400" y="3517900"/>
            <a:ext cx="5334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155700"/>
            <a:ext cx="5334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4123343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Tx/>
              <a:buSzPct val="100000"/>
              <a:buFont typeface="Arial" panose="020B0604020202020204" pitchFamily="34" charset="0"/>
              <a:buChar char="•"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ClrTx/>
              <a:buSzPct val="100000"/>
              <a:buFont typeface="Courier New" panose="02070309020205020404" pitchFamily="49" charset="0"/>
              <a:buChar char="o"/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ClrTx/>
              <a:buSzPct val="100000"/>
              <a:buFont typeface="Wingdings" panose="05000000000000000000" pitchFamily="2" charset="2"/>
              <a:buChar char="§"/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75818374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716042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155700"/>
            <a:ext cx="5334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5700"/>
            <a:ext cx="5334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490688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149367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7692495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962395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709018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576436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88900"/>
            <a:ext cx="1087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1155700"/>
            <a:ext cx="10871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0" y="1079500"/>
            <a:ext cx="1153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-76200" y="6172200"/>
            <a:ext cx="10146792" cy="725921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8" charset="2"/>
              <a:defRPr sz="1600" b="1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endParaRPr lang="en-US" altLang="en-US" sz="16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12CC3-C884-6246-A697-F27074CCE83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337203"/>
            <a:ext cx="2057400" cy="395914"/>
          </a:xfrm>
          <a:prstGeom prst="rect">
            <a:avLst/>
          </a:prstGeom>
        </p:spPr>
      </p:pic>
      <p:pic>
        <p:nvPicPr>
          <p:cNvPr id="10" name="Picture 4" descr="TxDOT Research Project Map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25" y="6250199"/>
            <a:ext cx="2286000" cy="48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istory of BMW motorcycles - Wikipedia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592" y="6187765"/>
            <a:ext cx="978408" cy="732990"/>
          </a:xfrm>
          <a:prstGeom prst="rect">
            <a:avLst/>
          </a:prstGeom>
        </p:spPr>
      </p:pic>
      <p:pic>
        <p:nvPicPr>
          <p:cNvPr id="6" name="Picture 5" descr="These Biker Women &lt;strong&gt;Ride&lt;/strong&gt; Like The Wind"/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/>
          <a:stretch/>
        </p:blipFill>
        <p:spPr>
          <a:xfrm>
            <a:off x="11049000" y="6192849"/>
            <a:ext cx="1140814" cy="6845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6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6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6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6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0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95000"/>
        <a:buFont typeface="Courier New" panose="02070309020205020404" pitchFamily="49" charset="0"/>
        <a:buChar char="o"/>
        <a:defRPr sz="2600">
          <a:solidFill>
            <a:schemeClr val="tx1"/>
          </a:solidFill>
          <a:latin typeface="Calibri Light" panose="020F0302020204030204" pitchFamily="34" charset="0"/>
          <a:ea typeface="ＭＳ Ｐゴシック" pitchFamily="-106" charset="-128"/>
          <a:cs typeface="Calibri Light" panose="020F03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SzPct val="95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Calibri Light" panose="020F0302020204030204" pitchFamily="34" charset="0"/>
          <a:ea typeface="ＭＳ Ｐゴシック" pitchFamily="-106" charset="-128"/>
          <a:cs typeface="Calibri Light" panose="020F03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ebdings" pitchFamily="18" charset="2"/>
        <a:buChar char="-"/>
        <a:defRPr sz="2000">
          <a:solidFill>
            <a:schemeClr val="tx1"/>
          </a:solidFill>
          <a:latin typeface="Tahoma" pitchFamily="-106" charset="0"/>
          <a:ea typeface="ＭＳ Ｐゴシック" pitchFamily="-106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chemeClr val="tx1"/>
          </a:solidFill>
          <a:latin typeface="Tahoma" pitchFamily="-106" charset="0"/>
          <a:ea typeface="ＭＳ Ｐゴシック" pitchFamily="-10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chemeClr val="tx1"/>
          </a:solidFill>
          <a:latin typeface="Tahoma" pitchFamily="-106" charset="0"/>
          <a:ea typeface="ＭＳ Ｐゴシック" pitchFamily="-106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chemeClr val="tx1"/>
          </a:solidFill>
          <a:latin typeface="Tahoma" pitchFamily="-106" charset="0"/>
          <a:ea typeface="ＭＳ Ｐゴシック" pitchFamily="-106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chemeClr val="tx1"/>
          </a:solidFill>
          <a:latin typeface="Tahoma" pitchFamily="-106" charset="0"/>
          <a:ea typeface="ＭＳ Ｐゴシック" pitchFamily="-106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chemeClr val="tx1"/>
          </a:solidFill>
          <a:latin typeface="Tahoma" pitchFamily="-106" charset="0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63202C-8C68-644E-81E7-DF970C586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3276600"/>
            <a:ext cx="6400800" cy="1447800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Texas Motorcycle Safety Coalition Quarterly Meeting</a:t>
            </a:r>
          </a:p>
          <a:p>
            <a:r>
              <a:rPr lang="en-US" sz="3400" dirty="0">
                <a:latin typeface="Calibri"/>
                <a:ea typeface="ＭＳ Ｐゴシック"/>
                <a:cs typeface="Calibri"/>
              </a:rPr>
              <a:t>September 2, 2021</a:t>
            </a:r>
          </a:p>
          <a:p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10:00 am – 11:30 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424725-CD6E-4340-AF29-65ED106449B9}"/>
              </a:ext>
            </a:extLst>
          </p:cNvPr>
          <p:cNvSpPr txBox="1"/>
          <p:nvPr/>
        </p:nvSpPr>
        <p:spPr>
          <a:xfrm>
            <a:off x="8610600" y="124789"/>
            <a:ext cx="2743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5E0A4-597C-F64E-9495-62DFD5659FCF}"/>
              </a:ext>
            </a:extLst>
          </p:cNvPr>
          <p:cNvSpPr txBox="1"/>
          <p:nvPr/>
        </p:nvSpPr>
        <p:spPr>
          <a:xfrm>
            <a:off x="0" y="262759"/>
            <a:ext cx="11506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https://www.looklearnlive.org/wp-content/uploads/2010/09/TMSC_logo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81989"/>
            <a:ext cx="71247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01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Training and Licensing Project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27801E65-6F4D-426A-BCC4-6EB84C4A91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Cody Stewart</a:t>
            </a:r>
          </a:p>
          <a:p>
            <a:r>
              <a:rPr lang="en-US" dirty="0"/>
              <a:t>Marcie Perez</a:t>
            </a:r>
          </a:p>
        </p:txBody>
      </p:sp>
    </p:spTree>
    <p:extLst>
      <p:ext uri="{BB962C8B-B14F-4D97-AF65-F5344CB8AC3E}">
        <p14:creationId xmlns:p14="http://schemas.microsoft.com/office/powerpoint/2010/main" val="1775234632"/>
      </p:ext>
    </p:extLst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/>
                <a:ea typeface="ＭＳ Ｐゴシック"/>
                <a:cs typeface="Calibri"/>
              </a:rPr>
              <a:t>Thank you!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27801E65-6F4D-426A-BCC4-6EB84C4A91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Cody Stewart</a:t>
            </a:r>
          </a:p>
          <a:p>
            <a:r>
              <a:rPr lang="en-US" dirty="0"/>
              <a:t>Marcie Perez</a:t>
            </a:r>
          </a:p>
        </p:txBody>
      </p:sp>
    </p:spTree>
    <p:extLst>
      <p:ext uri="{BB962C8B-B14F-4D97-AF65-F5344CB8AC3E}">
        <p14:creationId xmlns:p14="http://schemas.microsoft.com/office/powerpoint/2010/main" val="1885353285"/>
      </p:ext>
    </p:extLst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Barriers vs. Motorcycle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27801E65-6F4D-426A-BCC4-6EB84C4A91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Chiara Silvestri Dobrovolny</a:t>
            </a:r>
          </a:p>
        </p:txBody>
      </p:sp>
    </p:spTree>
    <p:extLst>
      <p:ext uri="{BB962C8B-B14F-4D97-AF65-F5344CB8AC3E}">
        <p14:creationId xmlns:p14="http://schemas.microsoft.com/office/powerpoint/2010/main" val="3515240410"/>
      </p:ext>
    </p:extLst>
  </p:cSld>
  <p:clrMapOvr>
    <a:masterClrMapping/>
  </p:clrMapOvr>
  <p:transition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/>
                <a:ea typeface="ＭＳ Ｐゴシック"/>
                <a:cs typeface="Calibri"/>
              </a:rPr>
              <a:t>Thank you!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27801E65-6F4D-426A-BCC4-6EB84C4A91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Chiara Silvestri Dobrovolny</a:t>
            </a:r>
          </a:p>
        </p:txBody>
      </p:sp>
    </p:spTree>
    <p:extLst>
      <p:ext uri="{BB962C8B-B14F-4D97-AF65-F5344CB8AC3E}">
        <p14:creationId xmlns:p14="http://schemas.microsoft.com/office/powerpoint/2010/main" val="1295211550"/>
      </p:ext>
    </p:extLst>
  </p:cSld>
  <p:clrMapOvr>
    <a:masterClrMapping/>
  </p:clrMapOvr>
  <p:transition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88900"/>
            <a:ext cx="10871200" cy="12954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Updates, Open Forum, </a:t>
            </a:r>
            <a:r>
              <a:rPr lang="en-US"/>
              <a:t>New Stuff</a:t>
            </a:r>
            <a:endParaRPr lang="en-US" dirty="0"/>
          </a:p>
        </p:txBody>
      </p:sp>
      <p:pic>
        <p:nvPicPr>
          <p:cNvPr id="4" name="Picture 3" descr="A motorcycle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1C1E4E66-461C-4EBF-AA74-C4818CAA6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496" y="1143000"/>
            <a:ext cx="8033008" cy="494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8135615"/>
      </p:ext>
    </p:extLst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63202C-8C68-644E-81E7-DF970C586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886200"/>
            <a:ext cx="6400800" cy="1447800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Texas Motorcycle Safety Coalition Quarterly Meeting</a:t>
            </a:r>
          </a:p>
          <a:p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Adjourn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424725-CD6E-4340-AF29-65ED106449B9}"/>
              </a:ext>
            </a:extLst>
          </p:cNvPr>
          <p:cNvSpPr txBox="1"/>
          <p:nvPr/>
        </p:nvSpPr>
        <p:spPr>
          <a:xfrm>
            <a:off x="8610600" y="124789"/>
            <a:ext cx="2743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5E0A4-597C-F64E-9495-62DFD5659FCF}"/>
              </a:ext>
            </a:extLst>
          </p:cNvPr>
          <p:cNvSpPr txBox="1"/>
          <p:nvPr/>
        </p:nvSpPr>
        <p:spPr>
          <a:xfrm>
            <a:off x="0" y="262759"/>
            <a:ext cx="11506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https://www.looklearnlive.org/wp-content/uploads/2010/09/TMSC_logo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71247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48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CC92-CE10-3F41-8973-3E320ADE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901700"/>
          </a:xfrm>
        </p:spPr>
        <p:txBody>
          <a:bodyPr/>
          <a:lstStyle/>
          <a:p>
            <a:r>
              <a:rPr lang="en-US" sz="40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31708-6F8E-9449-B38B-AACDAD7F3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11125200" cy="45720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latin typeface="Calibri Light"/>
                <a:ea typeface="ＭＳ Ｐゴシック"/>
                <a:cs typeface="Calibri Light"/>
              </a:rPr>
              <a:t>10:00 – 10:05 AM	 Opening Remarks &amp; Introductions (Chris B.) 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10:05 – 10:10 AM  Refresher on how to use </a:t>
            </a:r>
            <a:r>
              <a:rPr lang="en-US" sz="2800" dirty="0" err="1"/>
              <a:t>Webex</a:t>
            </a:r>
            <a:r>
              <a:rPr lang="en-US" sz="2800" dirty="0"/>
              <a:t> (Mike)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10:10 – 10:15 AM  2021 In Review (Mike)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10:15 – 10:20 AM  2022 Preview  Impairment Project (Laura)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alibri Light"/>
                <a:ea typeface="ＭＳ Ｐゴシック"/>
                <a:cs typeface="Calibri Light"/>
              </a:rPr>
              <a:t>			  Motorcycle Safety Strategic Plan (Mike)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alibri Light"/>
                <a:ea typeface="ＭＳ Ｐゴシック"/>
                <a:cs typeface="Calibri Light"/>
              </a:rPr>
              <a:t>                                       Training and Licensing Project (Cody)  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sz="2800" dirty="0">
                <a:latin typeface="Calibri Light"/>
                <a:ea typeface="ＭＳ Ｐゴシック"/>
                <a:cs typeface="Calibri Light"/>
              </a:rPr>
              <a:t>10:20 – 10:25 AM  Task Force Activity Update (Cathy)  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>
                <a:latin typeface="Calibri Light"/>
                <a:ea typeface="ＭＳ Ｐゴシック"/>
                <a:cs typeface="Calibri Light"/>
              </a:rPr>
              <a:t>10:25 – 10:45 AM  Training and Licensing Project, </a:t>
            </a: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alibri Light"/>
                <a:ea typeface="ＭＳ Ｐゴシック"/>
                <a:cs typeface="Calibri Light"/>
              </a:rPr>
              <a:t>                                       Guests Cody Stewart &amp; Marcie Perez  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10:45 – 11:15 AM  Barriers vs. Motorcycle,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Calibri Light"/>
                <a:ea typeface="ＭＳ Ｐゴシック"/>
                <a:cs typeface="Calibri Light"/>
              </a:rPr>
              <a:t>                                       Guest Speaker Chiara Silvestri Dobrovolny  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>
                <a:latin typeface="Calibri Light"/>
                <a:ea typeface="ＭＳ Ｐゴシック"/>
                <a:cs typeface="Calibri Light"/>
              </a:rPr>
              <a:t>11:15 – 11:25 AM  Updates, Open Forum(open)</a:t>
            </a:r>
            <a:endParaRPr lang="en-US" sz="1800" dirty="0">
              <a:latin typeface="Calibri Light"/>
              <a:ea typeface="ＭＳ Ｐゴシック"/>
              <a:cs typeface="Calibri Light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latin typeface="Calibri Light"/>
                <a:ea typeface="ＭＳ Ｐゴシック"/>
                <a:cs typeface="Calibri Light"/>
              </a:rPr>
              <a:t>11:30 AM                Adjourn</a:t>
            </a:r>
            <a:endParaRPr lang="en-US" sz="1800" dirty="0">
              <a:latin typeface="Calibri Light"/>
              <a:ea typeface="ＭＳ Ｐゴシック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465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559F8-56FE-D343-83A3-F66DC1B8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76200"/>
            <a:ext cx="7848600" cy="914400"/>
          </a:xfrm>
        </p:spPr>
        <p:txBody>
          <a:bodyPr/>
          <a:lstStyle/>
          <a:p>
            <a:r>
              <a:rPr lang="en-US" sz="4000" dirty="0"/>
              <a:t>WebEx Refresher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6DEAD-05BE-6743-9F4D-D4F033179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95400"/>
            <a:ext cx="9982200" cy="45720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u="sng" dirty="0"/>
              <a:t>Please stay muted (Jack will help with this)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limits distracting sounds and noises that detract from the meeting. TTI will also be muting people.</a:t>
            </a:r>
          </a:p>
          <a:p>
            <a:r>
              <a:rPr lang="en-US" dirty="0"/>
              <a:t>Don’t put us on “hold”.</a:t>
            </a:r>
          </a:p>
          <a:p>
            <a:r>
              <a:rPr lang="en-US" dirty="0"/>
              <a:t>Participate in the meeting.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WebEx chat.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Or after the meeting, send us a note using the Contact Us page on looklearnlive.org.</a:t>
            </a:r>
          </a:p>
        </p:txBody>
      </p:sp>
    </p:spTree>
    <p:extLst>
      <p:ext uri="{BB962C8B-B14F-4D97-AF65-F5344CB8AC3E}">
        <p14:creationId xmlns:p14="http://schemas.microsoft.com/office/powerpoint/2010/main" val="31805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4054"/>
            <a:ext cx="3853295" cy="1028612"/>
          </a:xfrm>
        </p:spPr>
        <p:txBody>
          <a:bodyPr/>
          <a:lstStyle/>
          <a:p>
            <a:r>
              <a:rPr lang="en-US" sz="4000" dirty="0"/>
              <a:t>WebEx Refresher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0FA03E-E038-4651-A78B-57065C7E6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8991600" cy="493395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BEB58F-CA23-4BA6-85DB-0F4F8F39F77D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>
            <a:off x="6251998" y="5334000"/>
            <a:ext cx="2130002" cy="67627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1FB1B6-74EF-4906-8714-359946D46F0B}"/>
              </a:ext>
            </a:extLst>
          </p:cNvPr>
          <p:cNvCxnSpPr>
            <a:cxnSpLocks/>
            <a:stCxn id="16" idx="2"/>
          </p:cNvCxnSpPr>
          <p:nvPr/>
        </p:nvCxnSpPr>
        <p:spPr bwMode="auto">
          <a:xfrm flipH="1">
            <a:off x="9677400" y="4038600"/>
            <a:ext cx="1181100" cy="1295400"/>
          </a:xfrm>
          <a:prstGeom prst="straightConnector1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0D1F09F-9746-4230-8759-4D71B9FA1B4B}"/>
              </a:ext>
            </a:extLst>
          </p:cNvPr>
          <p:cNvSpPr/>
          <p:nvPr/>
        </p:nvSpPr>
        <p:spPr bwMode="auto">
          <a:xfrm>
            <a:off x="10058400" y="3657600"/>
            <a:ext cx="1600200" cy="3810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</a:pPr>
            <a:endParaRPr lang="en-US" sz="1600" b="1">
              <a:solidFill>
                <a:schemeClr val="accent2"/>
              </a:solidFill>
              <a:latin typeface="Arial" pitchFamily="-10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E8A7C-988B-4AE4-9315-52011FA4B0BB}"/>
              </a:ext>
            </a:extLst>
          </p:cNvPr>
          <p:cNvSpPr/>
          <p:nvPr/>
        </p:nvSpPr>
        <p:spPr bwMode="auto">
          <a:xfrm>
            <a:off x="5645995" y="4522671"/>
            <a:ext cx="1212006" cy="8113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</a:pPr>
            <a:endParaRPr lang="en-US" sz="1600" b="1">
              <a:latin typeface="Arial" pitchFamily="-10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5EC3A2-A38E-4976-8CAD-F66F58E90688}"/>
              </a:ext>
            </a:extLst>
          </p:cNvPr>
          <p:cNvSpPr txBox="1"/>
          <p:nvPr/>
        </p:nvSpPr>
        <p:spPr>
          <a:xfrm>
            <a:off x="10020671" y="3702653"/>
            <a:ext cx="1632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Chat will appear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BA9EA6-EBDB-4E9F-AFD7-18F79E8B8C86}"/>
              </a:ext>
            </a:extLst>
          </p:cNvPr>
          <p:cNvSpPr txBox="1"/>
          <p:nvPr/>
        </p:nvSpPr>
        <p:spPr>
          <a:xfrm>
            <a:off x="5683177" y="4604402"/>
            <a:ext cx="115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Enter text here then press return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18541D3-EFA4-443E-BD66-C2A9B2C5673E}"/>
              </a:ext>
            </a:extLst>
          </p:cNvPr>
          <p:cNvSpPr/>
          <p:nvPr/>
        </p:nvSpPr>
        <p:spPr bwMode="auto">
          <a:xfrm>
            <a:off x="5144862" y="5695298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</a:pPr>
            <a:endParaRPr lang="en-US" sz="1600" b="1">
              <a:latin typeface="Arial" pitchFamily="-10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47FC69-4F2A-4656-97B9-2F99B37F20FC}"/>
              </a:ext>
            </a:extLst>
          </p:cNvPr>
          <p:cNvSpPr/>
          <p:nvPr/>
        </p:nvSpPr>
        <p:spPr bwMode="auto">
          <a:xfrm>
            <a:off x="2405495" y="4530361"/>
            <a:ext cx="2590800" cy="4104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</a:pPr>
            <a:endParaRPr lang="en-US" sz="1600" b="1">
              <a:latin typeface="Arial" pitchFamily="-106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01ABAF-159D-4D3E-AC74-11D0FCFE0A39}"/>
              </a:ext>
            </a:extLst>
          </p:cNvPr>
          <p:cNvCxnSpPr>
            <a:cxnSpLocks/>
            <a:endCxn id="23" idx="2"/>
          </p:cNvCxnSpPr>
          <p:nvPr/>
        </p:nvCxnSpPr>
        <p:spPr bwMode="auto">
          <a:xfrm flipH="1" flipV="1">
            <a:off x="3700895" y="4940774"/>
            <a:ext cx="1539217" cy="80131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244E10F-6BF0-44B6-AF34-BD3932DB235E}"/>
              </a:ext>
            </a:extLst>
          </p:cNvPr>
          <p:cNvSpPr txBox="1"/>
          <p:nvPr/>
        </p:nvSpPr>
        <p:spPr>
          <a:xfrm>
            <a:off x="2531121" y="4522671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to open chat box</a:t>
            </a:r>
          </a:p>
        </p:txBody>
      </p:sp>
      <p:pic>
        <p:nvPicPr>
          <p:cNvPr id="1026" name="Picture 2" descr="Meeting Room Basics | Technology Servic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4"/>
          <a:stretch/>
        </p:blipFill>
        <p:spPr bwMode="auto">
          <a:xfrm>
            <a:off x="519545" y="1605847"/>
            <a:ext cx="5682622" cy="212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6837025" y="3188615"/>
            <a:ext cx="164387" cy="1181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6" charset="2"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</a:endParaRPr>
          </a:p>
        </p:txBody>
      </p:sp>
      <p:pic>
        <p:nvPicPr>
          <p:cNvPr id="1028" name="Picture 4" descr="Meeting Room Basics | Technology Servi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30166"/>
            <a:ext cx="2286000" cy="146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9753600" y="1828800"/>
            <a:ext cx="304800" cy="304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6" charset="2"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4572000" y="1981200"/>
            <a:ext cx="5181600" cy="4572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548662" y="199286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Raise your hand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538598" y="2043266"/>
            <a:ext cx="1864613" cy="30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Monotype Sorts" pitchFamily="-106" charset="2"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2397" y="441240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9038" y="18288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67280" y="438417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59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3946-7286-4963-AB12-36A5169D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8900"/>
            <a:ext cx="10871200" cy="12954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2021 TxDOT Grant Review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13964F-C63E-4DD1-AAC6-B326675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155700"/>
            <a:ext cx="10871200" cy="4572000"/>
          </a:xfrm>
        </p:spPr>
        <p:txBody>
          <a:bodyPr/>
          <a:lstStyle/>
          <a:p>
            <a:r>
              <a:rPr lang="en-US" dirty="0">
                <a:latin typeface="Calibri Light"/>
                <a:ea typeface="ＭＳ Ｐゴシック"/>
                <a:cs typeface="Calibri Light"/>
              </a:rPr>
              <a:t>Best Practices Document for Educating Motorcycle Safety Stakeholders and Riders</a:t>
            </a:r>
            <a:endParaRPr lang="en-US" dirty="0"/>
          </a:p>
          <a:p>
            <a:r>
              <a:rPr lang="en-US" dirty="0">
                <a:latin typeface="Calibri Light"/>
                <a:ea typeface="ＭＳ Ｐゴシック"/>
                <a:cs typeface="Calibri Light"/>
              </a:rPr>
              <a:t>Coalition Growth – 28 new members</a:t>
            </a:r>
          </a:p>
          <a:p>
            <a:r>
              <a:rPr lang="en-US" dirty="0">
                <a:latin typeface="Calibri Light"/>
                <a:ea typeface="ＭＳ Ｐゴシック"/>
                <a:cs typeface="Calibri Light"/>
              </a:rPr>
              <a:t>Presentations – 4 complete, 2 planned Sept. 11th</a:t>
            </a:r>
          </a:p>
          <a:p>
            <a:r>
              <a:rPr lang="en-US" dirty="0">
                <a:latin typeface="Calibri Light"/>
                <a:ea typeface="ＭＳ Ｐゴシック"/>
                <a:cs typeface="Calibri Light"/>
              </a:rPr>
              <a:t>Forum – held May 1st</a:t>
            </a:r>
          </a:p>
          <a:p>
            <a:r>
              <a:rPr lang="en-US" dirty="0">
                <a:latin typeface="Calibri Light"/>
                <a:ea typeface="ＭＳ Ｐゴシック"/>
                <a:cs typeface="Calibri Light"/>
              </a:rPr>
              <a:t>Social Media – </a:t>
            </a:r>
            <a:endParaRPr lang="en-US" dirty="0"/>
          </a:p>
          <a:p>
            <a:pPr lvl="1"/>
            <a:r>
              <a:rPr lang="en-US" sz="2000" dirty="0">
                <a:latin typeface="Calibri Light"/>
                <a:ea typeface="ＭＳ Ｐゴシック"/>
                <a:cs typeface="Calibri Light"/>
              </a:rPr>
              <a:t>966 posts across Facebook, Twitter, and Instagram</a:t>
            </a:r>
            <a:endParaRPr lang="en-US" sz="2000" dirty="0">
              <a:ea typeface="ＭＳ Ｐゴシック" pitchFamily="-106" charset="-128"/>
            </a:endParaRPr>
          </a:p>
          <a:p>
            <a:pPr lvl="1"/>
            <a:r>
              <a:rPr lang="en-US" sz="2000" dirty="0">
                <a:latin typeface="Calibri Light"/>
                <a:ea typeface="ＭＳ Ｐゴシック"/>
                <a:cs typeface="Calibri Light"/>
              </a:rPr>
              <a:t>~94,000 Impressions* through Facebook, Twitter, and Instagram</a:t>
            </a:r>
            <a:endParaRPr lang="en-US" sz="2000" dirty="0"/>
          </a:p>
          <a:p>
            <a:pPr lvl="1"/>
            <a:r>
              <a:rPr lang="en-US" sz="2000" dirty="0">
                <a:latin typeface="Calibri Light"/>
                <a:ea typeface="ＭＳ Ｐゴシック"/>
                <a:cs typeface="Calibri Light"/>
              </a:rPr>
              <a:t>900+ YouTube views** that equal over 30 hours of viewing</a:t>
            </a:r>
            <a:endParaRPr lang="en-US" sz="2000" dirty="0"/>
          </a:p>
          <a:p>
            <a:pPr lvl="1"/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CB6DA0-60D2-45C6-978A-FBFFA6D9462C}"/>
              </a:ext>
            </a:extLst>
          </p:cNvPr>
          <p:cNvSpPr txBox="1"/>
          <p:nvPr/>
        </p:nvSpPr>
        <p:spPr>
          <a:xfrm>
            <a:off x="8799162" y="5725331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>
                <a:cs typeface="Arial"/>
              </a:rPr>
              <a:t>As of July 2021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884226-50C2-48CB-BB3F-C1878E58C1F1}"/>
              </a:ext>
            </a:extLst>
          </p:cNvPr>
          <p:cNvSpPr txBox="1"/>
          <p:nvPr/>
        </p:nvSpPr>
        <p:spPr>
          <a:xfrm>
            <a:off x="660400" y="5689561"/>
            <a:ext cx="372475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*</a:t>
            </a:r>
            <a:r>
              <a:rPr lang="en-US" sz="1400" i="1" dirty="0">
                <a:ea typeface="+mn-lt"/>
                <a:cs typeface="+mn-lt"/>
              </a:rPr>
              <a:t>impressions = eyeballs that see our posts</a:t>
            </a:r>
          </a:p>
          <a:p>
            <a:r>
              <a:rPr lang="en-US" sz="1400" i="1" dirty="0">
                <a:ea typeface="+mn-lt"/>
                <a:cs typeface="+mn-lt"/>
              </a:rPr>
              <a:t>**include US and international 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97193"/>
      </p:ext>
    </p:extLst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FB302-6B85-466D-88FC-7692D12A0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Pledge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83A3E-BC84-4F85-B102-83EFE5C07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400" y="1155700"/>
            <a:ext cx="6111875" cy="4572000"/>
          </a:xfrm>
        </p:spPr>
        <p:txBody>
          <a:bodyPr/>
          <a:lstStyle/>
          <a:p>
            <a:r>
              <a:rPr lang="en-US">
                <a:latin typeface="Calibri Light"/>
                <a:ea typeface="ＭＳ Ｐゴシック"/>
                <a:cs typeface="Calibri Light"/>
              </a:rPr>
              <a:t>#TxIRideForTomorrow </a:t>
            </a:r>
            <a:endParaRPr lang="en-US"/>
          </a:p>
          <a:p>
            <a:pPr marL="457200" lvl="1" indent="0">
              <a:buNone/>
            </a:pPr>
            <a:r>
              <a:rPr lang="en-US" dirty="0">
                <a:latin typeface="Calibri Light"/>
                <a:ea typeface="ＭＳ Ｐゴシック"/>
                <a:cs typeface="Calibri Light"/>
              </a:rPr>
              <a:t>A pledge for motorcyclist to ride responsibly, sober, smart, and safe.</a:t>
            </a:r>
            <a:endParaRPr lang="en-US" dirty="0"/>
          </a:p>
          <a:p>
            <a:endParaRPr lang="en-US" dirty="0">
              <a:latin typeface="Calibri Light"/>
              <a:ea typeface="ＭＳ Ｐゴシック"/>
              <a:cs typeface="Calibri Light"/>
            </a:endParaRPr>
          </a:p>
          <a:p>
            <a:r>
              <a:rPr lang="en-US" dirty="0">
                <a:latin typeface="Calibri Light"/>
                <a:ea typeface="ＭＳ Ｐゴシック"/>
                <a:cs typeface="Calibri Light"/>
              </a:rPr>
              <a:t>#TxMotorcycleSafetyPledge (in development)</a:t>
            </a:r>
          </a:p>
          <a:p>
            <a:pPr marL="457200" lvl="1" indent="0">
              <a:buNone/>
            </a:pPr>
            <a:r>
              <a:rPr lang="en-US" dirty="0">
                <a:latin typeface="Calibri Light"/>
                <a:ea typeface="ＭＳ Ｐゴシック"/>
                <a:cs typeface="Calibri Light"/>
              </a:rPr>
              <a:t>A pledge for passengers, family &amp; friends, and other motorists to do their part to increase safety for motorcyclist. </a:t>
            </a:r>
          </a:p>
        </p:txBody>
      </p:sp>
      <p:pic>
        <p:nvPicPr>
          <p:cNvPr id="5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2765E66-269C-4FB1-B0F7-8B74173F9A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4697" y="139700"/>
            <a:ext cx="4396431" cy="5873750"/>
          </a:xfrm>
        </p:spPr>
      </p:pic>
    </p:spTree>
    <p:extLst>
      <p:ext uri="{BB962C8B-B14F-4D97-AF65-F5344CB8AC3E}">
        <p14:creationId xmlns:p14="http://schemas.microsoft.com/office/powerpoint/2010/main" val="1003577622"/>
      </p:ext>
    </p:extLst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3946-7286-4963-AB12-36A5169D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2022 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E76E5-1464-4E23-8608-7B2299930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400" y="1155700"/>
            <a:ext cx="10874644" cy="4572000"/>
          </a:xfrm>
        </p:spPr>
        <p:txBody>
          <a:bodyPr/>
          <a:lstStyle/>
          <a:p>
            <a:pPr>
              <a:buFont typeface="Arial,Sans-Serif" panose="020B0604020202020204" pitchFamily="34" charset="0"/>
            </a:pPr>
            <a:endParaRPr lang="en-US" dirty="0">
              <a:latin typeface="Calibri Light"/>
              <a:ea typeface="ＭＳ Ｐゴシック"/>
              <a:cs typeface="Calibri Light"/>
            </a:endParaRPr>
          </a:p>
          <a:p>
            <a:pPr>
              <a:buFont typeface="Arial,Sans-Serif" panose="020B0604020202020204" pitchFamily="34" charset="0"/>
            </a:pPr>
            <a:r>
              <a:rPr lang="en-US" dirty="0">
                <a:latin typeface="Calibri Light"/>
                <a:ea typeface="ＭＳ Ｐゴシック"/>
                <a:cs typeface="Calibri Light"/>
              </a:rPr>
              <a:t>Motorcycle Stakeholder Toolkit to prevent impaired riding crashes</a:t>
            </a:r>
            <a:endParaRPr lang="en-US" dirty="0"/>
          </a:p>
          <a:p>
            <a:r>
              <a:rPr lang="en-US" dirty="0">
                <a:latin typeface="Calibri Light"/>
                <a:ea typeface="ＭＳ Ｐゴシック"/>
                <a:cs typeface="Calibri Light"/>
              </a:rPr>
              <a:t>Motorcycle Safety Outreach and Education</a:t>
            </a:r>
            <a:endParaRPr lang="en-US" dirty="0"/>
          </a:p>
          <a:p>
            <a:pPr lvl="1"/>
            <a:r>
              <a:rPr lang="en-US" dirty="0">
                <a:latin typeface="Calibri Light"/>
                <a:ea typeface="ＭＳ Ｐゴシック"/>
                <a:cs typeface="Calibri Light"/>
              </a:rPr>
              <a:t>5 Year Strategic Motorcycle Safety Plan</a:t>
            </a:r>
          </a:p>
          <a:p>
            <a:pPr lvl="1"/>
            <a:r>
              <a:rPr lang="en-US" dirty="0">
                <a:latin typeface="Calibri Light"/>
                <a:ea typeface="ＭＳ Ｐゴシック"/>
                <a:cs typeface="Calibri Light"/>
              </a:rPr>
              <a:t>Motorcycle Safety Forum (Late April)</a:t>
            </a:r>
            <a:endParaRPr lang="en-US" dirty="0"/>
          </a:p>
          <a:p>
            <a:pPr lvl="1"/>
            <a:r>
              <a:rPr lang="en-US" dirty="0">
                <a:latin typeface="Calibri Light"/>
                <a:ea typeface="ＭＳ Ｐゴシック"/>
                <a:cs typeface="Calibri Light"/>
              </a:rPr>
              <a:t>Outreach and Education to motorists and motorcyclists</a:t>
            </a:r>
            <a:endParaRPr lang="en-US" dirty="0"/>
          </a:p>
          <a:p>
            <a:pPr lvl="1"/>
            <a:r>
              <a:rPr lang="en-US" dirty="0">
                <a:latin typeface="Calibri Light"/>
                <a:ea typeface="ＭＳ Ｐゴシック"/>
                <a:cs typeface="Calibri Light"/>
              </a:rPr>
              <a:t>TMSC (Dec. 2, Mar. 3, Jun. 9, Sept. 8)</a:t>
            </a:r>
          </a:p>
          <a:p>
            <a:pPr>
              <a:buFont typeface="Arial" panose="02070309020205020404" pitchFamily="49" charset="0"/>
              <a:buChar char="•"/>
            </a:pPr>
            <a:r>
              <a:rPr lang="en-US" dirty="0">
                <a:latin typeface="Calibri Light"/>
                <a:ea typeface="ＭＳ Ｐゴシック"/>
                <a:cs typeface="Calibri Light"/>
              </a:rPr>
              <a:t>Training and Licensing to encourage more riders to complete motorcycle safety training and continue promoting a culture of rider safety in Texas.</a:t>
            </a:r>
            <a:endParaRPr lang="en-US" dirty="0"/>
          </a:p>
          <a:p>
            <a:pPr>
              <a:buFont typeface="Arial" panose="02070309020205020404" pitchFamily="49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59278"/>
      </p:ext>
    </p:extLst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B7A61-507E-4840-8ACC-33C29C27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0871200" cy="1295400"/>
          </a:xfrm>
        </p:spPr>
        <p:txBody>
          <a:bodyPr/>
          <a:lstStyle/>
          <a:p>
            <a:r>
              <a:rPr lang="en-US" sz="4000" dirty="0"/>
              <a:t>TMSC Task Force - Task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51C0A-1414-814D-8D0A-90DDE657D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219200"/>
            <a:ext cx="10515600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/>
              <a:t>Topic Focus: </a:t>
            </a:r>
            <a:r>
              <a:rPr lang="en-US" dirty="0"/>
              <a:t>Rider Impairment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/>
              <a:t>Next Steps:</a:t>
            </a:r>
            <a:endParaRPr lang="en-US" dirty="0"/>
          </a:p>
          <a:p>
            <a:pPr marL="557213" lvl="2" indent="-557213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200" dirty="0"/>
              <a:t>Develop survey to determine target behaviors and potential countermeasures</a:t>
            </a:r>
          </a:p>
          <a:p>
            <a:pPr marL="557213" lvl="2" indent="-557213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200" dirty="0"/>
              <a:t>Develop campaign strategies and materials</a:t>
            </a:r>
          </a:p>
          <a:p>
            <a:pPr marL="557213" lvl="2" indent="-557213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200" dirty="0"/>
              <a:t>Implement pilot</a:t>
            </a:r>
          </a:p>
        </p:txBody>
      </p:sp>
    </p:spTree>
    <p:extLst>
      <p:ext uri="{BB962C8B-B14F-4D97-AF65-F5344CB8AC3E}">
        <p14:creationId xmlns:p14="http://schemas.microsoft.com/office/powerpoint/2010/main" val="3718996792"/>
      </p:ext>
    </p:extLst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0"/>
            <a:ext cx="10871200" cy="1295400"/>
          </a:xfrm>
        </p:spPr>
        <p:txBody>
          <a:bodyPr/>
          <a:lstStyle/>
          <a:p>
            <a:r>
              <a:rPr lang="en-US" sz="4000" dirty="0"/>
              <a:t>TMSC 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838200"/>
            <a:ext cx="10769600" cy="2120900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Legislative Update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7239000"/>
            <a:ext cx="8482986" cy="213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4FE694-6801-49CC-B246-2F60395FC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438400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0858"/>
      </p:ext>
    </p:extLst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Guidestar">
  <a:themeElements>
    <a:clrScheme name="Guidest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uidest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0000"/>
          </a:buClr>
          <a:buSzPct val="125000"/>
          <a:buFont typeface="Monotype Sorts" pitchFamily="-106" charset="2"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0000"/>
          </a:buClr>
          <a:buSzPct val="125000"/>
          <a:buFont typeface="Monotype Sorts" pitchFamily="-106" charset="2"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</a:defRPr>
        </a:defPPr>
      </a:lstStyle>
    </a:lnDef>
  </a:objectDefaults>
  <a:extraClrSchemeLst>
    <a:extraClrScheme>
      <a:clrScheme name="Guidest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idesta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uidesta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idesta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idest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idest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idest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Coalition Presentation  -  Read-Only" id="{EC4E3303-27A0-4EF9-AF98-7E6F4D0035BC}" vid="{15AF0887-C259-40C2-80F4-BF9D49AE13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8E76DBF1E9AD42BE8F7E8925CA1E55" ma:contentTypeVersion="13" ma:contentTypeDescription="Create a new document." ma:contentTypeScope="" ma:versionID="abdb5aaf0ee13d90dc0c747488d2d16c">
  <xsd:schema xmlns:xsd="http://www.w3.org/2001/XMLSchema" xmlns:xs="http://www.w3.org/2001/XMLSchema" xmlns:p="http://schemas.microsoft.com/office/2006/metadata/properties" xmlns:ns3="2f6e7a24-c2f1-4b58-8b56-357e145b05e9" xmlns:ns4="705dc749-be7f-4660-9dc0-a006893cc610" targetNamespace="http://schemas.microsoft.com/office/2006/metadata/properties" ma:root="true" ma:fieldsID="1f8d6dcf4dfb0607e405ec2567a17ae2" ns3:_="" ns4:_="">
    <xsd:import namespace="2f6e7a24-c2f1-4b58-8b56-357e145b05e9"/>
    <xsd:import namespace="705dc749-be7f-4660-9dc0-a006893cc6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e7a24-c2f1-4b58-8b56-357e145b05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dc749-be7f-4660-9dc0-a006893cc6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9E5803-9AEE-4D09-897E-A473B5CDFA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6e7a24-c2f1-4b58-8b56-357e145b05e9"/>
    <ds:schemaRef ds:uri="705dc749-be7f-4660-9dc0-a006893cc6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6EF2E8-B9B0-4840-8BF4-0F62C8762B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F5A0D8-8E67-425B-957F-8317A53526F5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2f6e7a24-c2f1-4b58-8b56-357e145b05e9"/>
    <ds:schemaRef ds:uri="http://purl.org/dc/terms/"/>
    <ds:schemaRef ds:uri="http://schemas.openxmlformats.org/package/2006/metadata/core-properties"/>
    <ds:schemaRef ds:uri="http://purl.org/dc/elements/1.1/"/>
    <ds:schemaRef ds:uri="705dc749-be7f-4660-9dc0-a006893cc610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6948</TotalTime>
  <Words>781</Words>
  <Application>Microsoft Office PowerPoint</Application>
  <PresentationFormat>Widescreen</PresentationFormat>
  <Paragraphs>97</Paragraphs>
  <Slides>15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Arial,Sans-Serif</vt:lpstr>
      <vt:lpstr>Calibri</vt:lpstr>
      <vt:lpstr>Calibri Light</vt:lpstr>
      <vt:lpstr>Courier New</vt:lpstr>
      <vt:lpstr>Monotype Sorts</vt:lpstr>
      <vt:lpstr>Tahoma</vt:lpstr>
      <vt:lpstr>Webdings</vt:lpstr>
      <vt:lpstr>Wingdings</vt:lpstr>
      <vt:lpstr>Guidestar</vt:lpstr>
      <vt:lpstr>PowerPoint Presentation</vt:lpstr>
      <vt:lpstr>Agenda</vt:lpstr>
      <vt:lpstr>WebEx Refresher</vt:lpstr>
      <vt:lpstr>WebEx Refresher</vt:lpstr>
      <vt:lpstr>2021 TxDOT Grant Review</vt:lpstr>
      <vt:lpstr>Pledge</vt:lpstr>
      <vt:lpstr>2022 Preview</vt:lpstr>
      <vt:lpstr>TMSC Task Force - Task One</vt:lpstr>
      <vt:lpstr>TMSC Task Force</vt:lpstr>
      <vt:lpstr>Training and Licensing Project</vt:lpstr>
      <vt:lpstr>Thank you!</vt:lpstr>
      <vt:lpstr>Barriers vs. Motorcycle</vt:lpstr>
      <vt:lpstr>Thank you!</vt:lpstr>
      <vt:lpstr>Updates, Open Forum, New Stuff</vt:lpstr>
      <vt:lpstr>PowerPoint Presentation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Ettelman, Ben</dc:creator>
  <cp:lastModifiedBy>Wenzel, Jack</cp:lastModifiedBy>
  <cp:revision>458</cp:revision>
  <dcterms:created xsi:type="dcterms:W3CDTF">2020-04-02T17:46:29Z</dcterms:created>
  <dcterms:modified xsi:type="dcterms:W3CDTF">2021-09-07T18:44:07Z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0x010100BF8E76DBF1E9AD42BE8F7E8925CA1E55</vt:lpwstr>
  </property>
</Properties>
</file>